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5" r:id="rId3"/>
    <p:sldId id="257" r:id="rId4"/>
    <p:sldId id="294" r:id="rId5"/>
    <p:sldId id="258" r:id="rId6"/>
    <p:sldId id="293" r:id="rId7"/>
    <p:sldId id="259" r:id="rId8"/>
    <p:sldId id="260" r:id="rId9"/>
    <p:sldId id="292" r:id="rId10"/>
    <p:sldId id="261" r:id="rId11"/>
    <p:sldId id="266" r:id="rId12"/>
    <p:sldId id="270" r:id="rId13"/>
    <p:sldId id="291" r:id="rId14"/>
    <p:sldId id="267" r:id="rId15"/>
    <p:sldId id="290" r:id="rId16"/>
    <p:sldId id="273" r:id="rId17"/>
    <p:sldId id="288" r:id="rId18"/>
    <p:sldId id="275" r:id="rId19"/>
    <p:sldId id="286" r:id="rId20"/>
    <p:sldId id="277" r:id="rId21"/>
    <p:sldId id="279" r:id="rId22"/>
    <p:sldId id="285" r:id="rId23"/>
    <p:sldId id="280" r:id="rId24"/>
    <p:sldId id="283" r:id="rId25"/>
    <p:sldId id="282" r:id="rId26"/>
    <p:sldId id="297" r:id="rId27"/>
    <p:sldId id="299" r:id="rId28"/>
    <p:sldId id="298" r:id="rId29"/>
    <p:sldId id="300" r:id="rId30"/>
    <p:sldId id="313" r:id="rId31"/>
    <p:sldId id="284" r:id="rId32"/>
    <p:sldId id="302" r:id="rId33"/>
    <p:sldId id="304" r:id="rId34"/>
    <p:sldId id="306" r:id="rId35"/>
    <p:sldId id="310" r:id="rId36"/>
    <p:sldId id="301" r:id="rId37"/>
    <p:sldId id="30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44" d="100"/>
          <a:sy n="44" d="100"/>
        </p:scale>
        <p:origin x="58"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1BD0-979B-40C5-BF06-2CA3CC07A2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76AB12-5A6B-4F74-A9BC-E511D5AB0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4C8C788-614A-49BC-8E4A-FBE3B864E3C6}"/>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5" name="Footer Placeholder 4">
            <a:extLst>
              <a:ext uri="{FF2B5EF4-FFF2-40B4-BE49-F238E27FC236}">
                <a16:creationId xmlns:a16="http://schemas.microsoft.com/office/drawing/2014/main" id="{AA07E57E-43F9-45FE-B4D9-893E396941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AD3F37-7AE0-4889-8168-55AD34A304CB}"/>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222610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49F91-746C-48C3-B45D-72E0EB6274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88E4C7-1F7D-4510-9960-06160F63C9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77CF1B-8001-4AE6-99FA-DE569B75FBA4}"/>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5" name="Footer Placeholder 4">
            <a:extLst>
              <a:ext uri="{FF2B5EF4-FFF2-40B4-BE49-F238E27FC236}">
                <a16:creationId xmlns:a16="http://schemas.microsoft.com/office/drawing/2014/main" id="{E84101FE-FA19-40A7-A622-4277BD9A12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6F9456-622C-4CFD-99C8-74B6AC26FC8C}"/>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1893138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A567C5-8840-4266-B701-12578F94F8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8ADD06-4D2E-44E8-9FA4-15D49CB49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FFAB64-0CDB-4D90-B680-8745527CC494}"/>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5" name="Footer Placeholder 4">
            <a:extLst>
              <a:ext uri="{FF2B5EF4-FFF2-40B4-BE49-F238E27FC236}">
                <a16:creationId xmlns:a16="http://schemas.microsoft.com/office/drawing/2014/main" id="{3927C83B-F4A6-4044-B793-79CF497A96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E1F7B2-2E8A-481D-B322-9C1FD0A2790A}"/>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1231128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E2E4-3C98-4EE2-9819-F68E294993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2A4E6-CFA6-44AB-A3FD-C5B1DE43F2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D8E46F-3FA6-491D-B868-F6ED126D4731}"/>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5" name="Footer Placeholder 4">
            <a:extLst>
              <a:ext uri="{FF2B5EF4-FFF2-40B4-BE49-F238E27FC236}">
                <a16:creationId xmlns:a16="http://schemas.microsoft.com/office/drawing/2014/main" id="{6B064726-36E6-4765-84D6-68ABDFCCCF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75C652-25E8-4C81-B2CA-B8FC7B1115A6}"/>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264667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D57E4-390D-47B9-942F-6F7FD70174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67A234-88C3-4751-B793-169236CA57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44A195-16AF-45A0-B6ED-4A5020419B6C}"/>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5" name="Footer Placeholder 4">
            <a:extLst>
              <a:ext uri="{FF2B5EF4-FFF2-40B4-BE49-F238E27FC236}">
                <a16:creationId xmlns:a16="http://schemas.microsoft.com/office/drawing/2014/main" id="{94544F08-6E4E-496D-AC43-70F1106C22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A42794-FD02-4BFE-9DAB-98270C8BF7B1}"/>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144131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F8DC-4C02-483C-B0ED-5176A337A1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E4A152-6513-4FEB-9AC9-DC3F4C05B7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1FFC2E-1959-4D15-B8AF-9BDDF7DC6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FB6686-CBD7-49A5-88BC-5437C375C132}"/>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6" name="Footer Placeholder 5">
            <a:extLst>
              <a:ext uri="{FF2B5EF4-FFF2-40B4-BE49-F238E27FC236}">
                <a16:creationId xmlns:a16="http://schemas.microsoft.com/office/drawing/2014/main" id="{84FE0556-2B6A-4BCF-8EAE-81462C7A95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B1B908-47F7-4B72-B7BE-7E745196CAFA}"/>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2309119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ADF4-EE29-4145-9E35-808463DB4B9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7F3D0D-6001-431A-9DA2-861190C91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700C42-6BA0-4B08-A3D2-D71CAC5BD0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33C5C3-19EA-4D11-8516-E8FD105DF3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88367-0775-45B0-AD72-A7F78D35DE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CEC257-1BF9-41AA-830E-48B0167902D2}"/>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8" name="Footer Placeholder 7">
            <a:extLst>
              <a:ext uri="{FF2B5EF4-FFF2-40B4-BE49-F238E27FC236}">
                <a16:creationId xmlns:a16="http://schemas.microsoft.com/office/drawing/2014/main" id="{0BAD2920-49F1-43E7-9C03-D32E4DE7D10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189B4D-866B-4B52-9390-C2EFCDF05065}"/>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2817179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FF1D-8325-4413-A61B-D3CE779830E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0AE8B21-5C54-4742-984C-501C682F91A7}"/>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4" name="Footer Placeholder 3">
            <a:extLst>
              <a:ext uri="{FF2B5EF4-FFF2-40B4-BE49-F238E27FC236}">
                <a16:creationId xmlns:a16="http://schemas.microsoft.com/office/drawing/2014/main" id="{DC38541B-9F85-4766-B145-A67EDBB6217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B3E320-8D30-4732-A3F4-302FB18AE096}"/>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242014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B1FC4F-A2AA-4E3E-A8AC-BEBB024EC0B5}"/>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3" name="Footer Placeholder 2">
            <a:extLst>
              <a:ext uri="{FF2B5EF4-FFF2-40B4-BE49-F238E27FC236}">
                <a16:creationId xmlns:a16="http://schemas.microsoft.com/office/drawing/2014/main" id="{0BBA0F38-5CA6-42EC-B4C8-07219B781C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6423719-7BAB-41C3-AE91-9C380C3CC30F}"/>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3858473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B708-7C9A-46E0-8CD4-497716CB9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F811F0-5A32-466C-98B6-22CF7C05A2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F61BC9-424D-4AE5-8C88-88AC72544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3875A4-2712-4565-A938-F61239FB74A3}"/>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6" name="Footer Placeholder 5">
            <a:extLst>
              <a:ext uri="{FF2B5EF4-FFF2-40B4-BE49-F238E27FC236}">
                <a16:creationId xmlns:a16="http://schemas.microsoft.com/office/drawing/2014/main" id="{772DB7E9-52C1-4192-AB33-4C775AD20B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238605-ED3E-4ACD-8A29-2BA29273B2B4}"/>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208273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1450A-5776-4D2B-AE29-86998C1BD9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48A391-D2F8-49BA-9B60-441DBB51C1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41B751-2758-4709-9793-0078A5581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37700C-67E8-48FE-83F6-FECB7418F22D}"/>
              </a:ext>
            </a:extLst>
          </p:cNvPr>
          <p:cNvSpPr>
            <a:spLocks noGrp="1"/>
          </p:cNvSpPr>
          <p:nvPr>
            <p:ph type="dt" sz="half" idx="10"/>
          </p:nvPr>
        </p:nvSpPr>
        <p:spPr/>
        <p:txBody>
          <a:bodyPr/>
          <a:lstStyle/>
          <a:p>
            <a:fld id="{C5DE8045-C611-45A8-A117-004BFF46DF0B}" type="datetimeFigureOut">
              <a:rPr lang="en-IN" smtClean="0"/>
              <a:t>25-04-2020</a:t>
            </a:fld>
            <a:endParaRPr lang="en-IN"/>
          </a:p>
        </p:txBody>
      </p:sp>
      <p:sp>
        <p:nvSpPr>
          <p:cNvPr id="6" name="Footer Placeholder 5">
            <a:extLst>
              <a:ext uri="{FF2B5EF4-FFF2-40B4-BE49-F238E27FC236}">
                <a16:creationId xmlns:a16="http://schemas.microsoft.com/office/drawing/2014/main" id="{599BA670-7AE0-423C-BE0A-6CAF5FAFE4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4ACFC2-BA90-4580-9048-D3CFEC1208D0}"/>
              </a:ext>
            </a:extLst>
          </p:cNvPr>
          <p:cNvSpPr>
            <a:spLocks noGrp="1"/>
          </p:cNvSpPr>
          <p:nvPr>
            <p:ph type="sldNum" sz="quarter" idx="12"/>
          </p:nvPr>
        </p:nvSpPr>
        <p:spPr/>
        <p:txBody>
          <a:bodyPr/>
          <a:lstStyle/>
          <a:p>
            <a:fld id="{B017FB43-1A47-4FA8-B1AB-CC35BAFA268F}" type="slidenum">
              <a:rPr lang="en-IN" smtClean="0"/>
              <a:t>‹#›</a:t>
            </a:fld>
            <a:endParaRPr lang="en-IN"/>
          </a:p>
        </p:txBody>
      </p:sp>
    </p:spTree>
    <p:extLst>
      <p:ext uri="{BB962C8B-B14F-4D97-AF65-F5344CB8AC3E}">
        <p14:creationId xmlns:p14="http://schemas.microsoft.com/office/powerpoint/2010/main" val="1834147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D86442-334E-4C79-AEC3-1EA149FF36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CC34B9-C512-4780-9887-C66CAE016C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3164FD-290B-4747-9BCC-741AC58B88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DE8045-C611-45A8-A117-004BFF46DF0B}" type="datetimeFigureOut">
              <a:rPr lang="en-IN" smtClean="0"/>
              <a:t>25-04-2020</a:t>
            </a:fld>
            <a:endParaRPr lang="en-IN"/>
          </a:p>
        </p:txBody>
      </p:sp>
      <p:sp>
        <p:nvSpPr>
          <p:cNvPr id="5" name="Footer Placeholder 4">
            <a:extLst>
              <a:ext uri="{FF2B5EF4-FFF2-40B4-BE49-F238E27FC236}">
                <a16:creationId xmlns:a16="http://schemas.microsoft.com/office/drawing/2014/main" id="{801CF968-7EDE-4CB7-9291-1367A945E1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3028ADC-4D0D-4D3B-8AE1-938BEF0454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7FB43-1A47-4FA8-B1AB-CC35BAFA268F}" type="slidenum">
              <a:rPr lang="en-IN" smtClean="0"/>
              <a:t>‹#›</a:t>
            </a:fld>
            <a:endParaRPr lang="en-IN"/>
          </a:p>
        </p:txBody>
      </p:sp>
    </p:spTree>
    <p:extLst>
      <p:ext uri="{BB962C8B-B14F-4D97-AF65-F5344CB8AC3E}">
        <p14:creationId xmlns:p14="http://schemas.microsoft.com/office/powerpoint/2010/main" val="4067820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openshift.com/products/container-platfor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www.linkedin.com/in/chandra-shekhar-s-a76b37158/"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redhat.com/en/services/training/do280-red-hat-openshift-administration-i" TargetMode="External"/><Relationship Id="rId2" Type="http://schemas.openxmlformats.org/officeDocument/2006/relationships/hyperlink" Target="https://www.redhat.com/en/services/certification/rhcsa"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forums.docker.com/t/how-to-expose-port-on-running-container/3252/6"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862107-932E-4926-AAF9-8BFF24C5A73B}"/>
              </a:ext>
            </a:extLst>
          </p:cNvPr>
          <p:cNvSpPr/>
          <p:nvPr/>
        </p:nvSpPr>
        <p:spPr>
          <a:xfrm>
            <a:off x="3692770" y="-39814"/>
            <a:ext cx="403347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OpenShift 4.2</a:t>
            </a:r>
          </a:p>
        </p:txBody>
      </p:sp>
      <p:pic>
        <p:nvPicPr>
          <p:cNvPr id="6" name="Picture 5">
            <a:extLst>
              <a:ext uri="{FF2B5EF4-FFF2-40B4-BE49-F238E27FC236}">
                <a16:creationId xmlns:a16="http://schemas.microsoft.com/office/drawing/2014/main" id="{6232038A-9889-4A2E-98B8-EB7EBE251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95" y="855235"/>
            <a:ext cx="12192000" cy="6002765"/>
          </a:xfrm>
          <a:prstGeom prst="rect">
            <a:avLst/>
          </a:prstGeom>
        </p:spPr>
      </p:pic>
      <p:sp>
        <p:nvSpPr>
          <p:cNvPr id="5" name="TextBox 4">
            <a:extLst>
              <a:ext uri="{FF2B5EF4-FFF2-40B4-BE49-F238E27FC236}">
                <a16:creationId xmlns:a16="http://schemas.microsoft.com/office/drawing/2014/main" id="{FA5CDE3A-2404-4BE4-AF54-0AC0953E0603}"/>
              </a:ext>
            </a:extLst>
          </p:cNvPr>
          <p:cNvSpPr txBox="1"/>
          <p:nvPr/>
        </p:nvSpPr>
        <p:spPr>
          <a:xfrm>
            <a:off x="8446416" y="1272618"/>
            <a:ext cx="650450" cy="523220"/>
          </a:xfrm>
          <a:prstGeom prst="rect">
            <a:avLst/>
          </a:prstGeom>
          <a:noFill/>
        </p:spPr>
        <p:txBody>
          <a:bodyPr wrap="square" rtlCol="0">
            <a:spAutoFit/>
          </a:bodyPr>
          <a:lstStyle/>
          <a:p>
            <a:r>
              <a:rPr lang="en-IN" sz="2800" dirty="0"/>
              <a:t>1</a:t>
            </a:r>
          </a:p>
        </p:txBody>
      </p:sp>
      <p:sp>
        <p:nvSpPr>
          <p:cNvPr id="7" name="TextBox 6">
            <a:extLst>
              <a:ext uri="{FF2B5EF4-FFF2-40B4-BE49-F238E27FC236}">
                <a16:creationId xmlns:a16="http://schemas.microsoft.com/office/drawing/2014/main" id="{25A491CD-1653-44DC-B281-9B6293CBCDA5}"/>
              </a:ext>
            </a:extLst>
          </p:cNvPr>
          <p:cNvSpPr txBox="1"/>
          <p:nvPr/>
        </p:nvSpPr>
        <p:spPr>
          <a:xfrm>
            <a:off x="6199695" y="3417216"/>
            <a:ext cx="650450" cy="523220"/>
          </a:xfrm>
          <a:prstGeom prst="rect">
            <a:avLst/>
          </a:prstGeom>
          <a:noFill/>
        </p:spPr>
        <p:txBody>
          <a:bodyPr wrap="square" rtlCol="0">
            <a:spAutoFit/>
          </a:bodyPr>
          <a:lstStyle/>
          <a:p>
            <a:r>
              <a:rPr lang="en-IN" sz="2800" dirty="0"/>
              <a:t>2</a:t>
            </a:r>
          </a:p>
        </p:txBody>
      </p:sp>
      <p:sp>
        <p:nvSpPr>
          <p:cNvPr id="8" name="TextBox 7">
            <a:extLst>
              <a:ext uri="{FF2B5EF4-FFF2-40B4-BE49-F238E27FC236}">
                <a16:creationId xmlns:a16="http://schemas.microsoft.com/office/drawing/2014/main" id="{F5EDD207-7519-4502-9929-78988C26F7B3}"/>
              </a:ext>
            </a:extLst>
          </p:cNvPr>
          <p:cNvSpPr txBox="1"/>
          <p:nvPr/>
        </p:nvSpPr>
        <p:spPr>
          <a:xfrm>
            <a:off x="405352" y="4673586"/>
            <a:ext cx="650450" cy="523220"/>
          </a:xfrm>
          <a:prstGeom prst="rect">
            <a:avLst/>
          </a:prstGeom>
          <a:noFill/>
        </p:spPr>
        <p:txBody>
          <a:bodyPr wrap="square" rtlCol="0">
            <a:spAutoFit/>
          </a:bodyPr>
          <a:lstStyle/>
          <a:p>
            <a:r>
              <a:rPr lang="en-IN" sz="2800" dirty="0"/>
              <a:t>3</a:t>
            </a:r>
          </a:p>
        </p:txBody>
      </p:sp>
      <p:sp>
        <p:nvSpPr>
          <p:cNvPr id="9" name="TextBox 8">
            <a:extLst>
              <a:ext uri="{FF2B5EF4-FFF2-40B4-BE49-F238E27FC236}">
                <a16:creationId xmlns:a16="http://schemas.microsoft.com/office/drawing/2014/main" id="{E9570F3E-6DFA-461C-9852-DFBDE13B5B0B}"/>
              </a:ext>
            </a:extLst>
          </p:cNvPr>
          <p:cNvSpPr txBox="1"/>
          <p:nvPr/>
        </p:nvSpPr>
        <p:spPr>
          <a:xfrm>
            <a:off x="4297052" y="5741155"/>
            <a:ext cx="650450" cy="523220"/>
          </a:xfrm>
          <a:prstGeom prst="rect">
            <a:avLst/>
          </a:prstGeom>
          <a:noFill/>
        </p:spPr>
        <p:txBody>
          <a:bodyPr wrap="square" rtlCol="0">
            <a:spAutoFit/>
          </a:bodyPr>
          <a:lstStyle/>
          <a:p>
            <a:r>
              <a:rPr lang="en-IN" sz="2800" dirty="0"/>
              <a:t>4</a:t>
            </a:r>
          </a:p>
        </p:txBody>
      </p:sp>
      <p:sp>
        <p:nvSpPr>
          <p:cNvPr id="10" name="TextBox 9">
            <a:extLst>
              <a:ext uri="{FF2B5EF4-FFF2-40B4-BE49-F238E27FC236}">
                <a16:creationId xmlns:a16="http://schemas.microsoft.com/office/drawing/2014/main" id="{A359CB77-F1BF-4FB2-A5E6-164AA4E49429}"/>
              </a:ext>
            </a:extLst>
          </p:cNvPr>
          <p:cNvSpPr txBox="1"/>
          <p:nvPr/>
        </p:nvSpPr>
        <p:spPr>
          <a:xfrm>
            <a:off x="8296373" y="5865275"/>
            <a:ext cx="650450" cy="523220"/>
          </a:xfrm>
          <a:prstGeom prst="rect">
            <a:avLst/>
          </a:prstGeom>
          <a:noFill/>
        </p:spPr>
        <p:txBody>
          <a:bodyPr wrap="square" rtlCol="0">
            <a:spAutoFit/>
          </a:bodyPr>
          <a:lstStyle/>
          <a:p>
            <a:r>
              <a:rPr lang="en-IN" sz="2800" dirty="0"/>
              <a:t>5</a:t>
            </a:r>
          </a:p>
        </p:txBody>
      </p:sp>
    </p:spTree>
    <p:extLst>
      <p:ext uri="{BB962C8B-B14F-4D97-AF65-F5344CB8AC3E}">
        <p14:creationId xmlns:p14="http://schemas.microsoft.com/office/powerpoint/2010/main" val="3406287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35FAC-B5D1-4265-9CAD-6D23595A9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7466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6C120-403D-4AA5-BC71-8CD8AA32BB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731395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99440-C544-433E-BFF2-AC6743B52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91" y="304800"/>
            <a:ext cx="11514818" cy="6248400"/>
          </a:xfrm>
          <a:prstGeom prst="rect">
            <a:avLst/>
          </a:prstGeom>
        </p:spPr>
      </p:pic>
    </p:spTree>
    <p:extLst>
      <p:ext uri="{BB962C8B-B14F-4D97-AF65-F5344CB8AC3E}">
        <p14:creationId xmlns:p14="http://schemas.microsoft.com/office/powerpoint/2010/main" val="3829204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37E760-5AFB-4211-8AF8-44A1316C1E8E}"/>
              </a:ext>
            </a:extLst>
          </p:cNvPr>
          <p:cNvSpPr txBox="1"/>
          <p:nvPr/>
        </p:nvSpPr>
        <p:spPr>
          <a:xfrm>
            <a:off x="75415" y="0"/>
            <a:ext cx="12192000" cy="8094524"/>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slides in detail  </a:t>
            </a:r>
            <a:endParaRPr lang="en-IN" sz="48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endParaRPr lang="en-IN" sz="2400" dirty="0">
              <a:effectLst>
                <a:outerShdw blurRad="38100" dist="38100" dir="2700000" algn="tl">
                  <a:srgbClr val="000000">
                    <a:alpha val="43137"/>
                  </a:srgbClr>
                </a:outerShdw>
              </a:effectLst>
            </a:endParaRPr>
          </a:p>
          <a:p>
            <a:pPr marL="342900" indent="-342900">
              <a:buAutoNum type="arabicPeriod"/>
            </a:pPr>
            <a:r>
              <a:rPr lang="en-IN" sz="2400" dirty="0">
                <a:effectLst>
                  <a:outerShdw blurRad="38100" dist="38100" dir="2700000" algn="tl">
                    <a:srgbClr val="000000">
                      <a:alpha val="43137"/>
                    </a:srgbClr>
                  </a:outerShdw>
                </a:effectLst>
              </a:rPr>
              <a:t>We use docker engine to launch the containers and use those containers to use as webservers, </a:t>
            </a:r>
            <a:r>
              <a:rPr lang="en-IN" sz="2400" dirty="0" err="1">
                <a:effectLst>
                  <a:outerShdw blurRad="38100" dist="38100" dir="2700000" algn="tl">
                    <a:srgbClr val="000000">
                      <a:alpha val="43137"/>
                    </a:srgbClr>
                  </a:outerShdw>
                </a:effectLst>
              </a:rPr>
              <a:t>db</a:t>
            </a:r>
            <a:r>
              <a:rPr lang="en-IN" sz="2400" dirty="0">
                <a:effectLst>
                  <a:outerShdw blurRad="38100" dist="38100" dir="2700000" algn="tl">
                    <a:srgbClr val="000000">
                      <a:alpha val="43137"/>
                    </a:srgbClr>
                  </a:outerShdw>
                </a:effectLst>
              </a:rPr>
              <a:t> servers etc.</a:t>
            </a:r>
          </a:p>
          <a:p>
            <a:pPr marL="342900" indent="-342900">
              <a:buAutoNum type="arabicPeriod"/>
            </a:pPr>
            <a:r>
              <a:rPr lang="en-IN" sz="2400" dirty="0">
                <a:effectLst>
                  <a:outerShdw blurRad="38100" dist="38100" dir="2700000" algn="tl">
                    <a:srgbClr val="000000">
                      <a:alpha val="43137"/>
                    </a:srgbClr>
                  </a:outerShdw>
                </a:effectLst>
              </a:rPr>
              <a:t>Docker engine requires metrices like ram , </a:t>
            </a:r>
            <a:r>
              <a:rPr lang="en-IN" sz="2400" dirty="0" err="1">
                <a:effectLst>
                  <a:outerShdw blurRad="38100" dist="38100" dir="2700000" algn="tl">
                    <a:srgbClr val="000000">
                      <a:alpha val="43137"/>
                    </a:srgbClr>
                  </a:outerShdw>
                </a:effectLst>
              </a:rPr>
              <a:t>cpu</a:t>
            </a:r>
            <a:r>
              <a:rPr lang="en-IN" sz="2400" dirty="0">
                <a:effectLst>
                  <a:outerShdw blurRad="38100" dist="38100" dir="2700000" algn="tl">
                    <a:srgbClr val="000000">
                      <a:alpha val="43137"/>
                    </a:srgbClr>
                  </a:outerShdw>
                </a:effectLst>
              </a:rPr>
              <a:t> etc to launch the containers.</a:t>
            </a:r>
          </a:p>
          <a:p>
            <a:pPr marL="342900" indent="-342900">
              <a:buAutoNum type="arabicPeriod"/>
            </a:pPr>
            <a:r>
              <a:rPr lang="en-IN" sz="2400" dirty="0">
                <a:effectLst>
                  <a:outerShdw blurRad="38100" dist="38100" dir="2700000" algn="tl">
                    <a:srgbClr val="000000">
                      <a:alpha val="43137"/>
                    </a:srgbClr>
                  </a:outerShdw>
                </a:effectLst>
              </a:rPr>
              <a:t>To monitor the usage of the metrices the IT Ops or the Admin continuously monitors the metrices and take further decision such as adding a volume storage via ISSCI or any other methods like the use of </a:t>
            </a:r>
            <a:r>
              <a:rPr lang="en-IN" sz="2400" dirty="0" err="1">
                <a:effectLst>
                  <a:outerShdw blurRad="38100" dist="38100" dir="2700000" algn="tl">
                    <a:srgbClr val="000000">
                      <a:alpha val="43137"/>
                    </a:srgbClr>
                  </a:outerShdw>
                </a:effectLst>
              </a:rPr>
              <a:t>Ceph</a:t>
            </a:r>
            <a:r>
              <a:rPr lang="en-IN" sz="2400" dirty="0">
                <a:effectLst>
                  <a:outerShdw blurRad="38100" dist="38100" dir="2700000" algn="tl">
                    <a:srgbClr val="000000">
                      <a:alpha val="43137"/>
                    </a:srgbClr>
                  </a:outerShdw>
                </a:effectLst>
              </a:rPr>
              <a:t>, </a:t>
            </a:r>
            <a:r>
              <a:rPr lang="en-IN" sz="2400" dirty="0" err="1">
                <a:effectLst>
                  <a:outerShdw blurRad="38100" dist="38100" dir="2700000" algn="tl">
                    <a:srgbClr val="000000">
                      <a:alpha val="43137"/>
                    </a:srgbClr>
                  </a:outerShdw>
                </a:effectLst>
              </a:rPr>
              <a:t>Glusterfs</a:t>
            </a:r>
            <a:r>
              <a:rPr lang="en-IN" sz="2400" dirty="0">
                <a:effectLst>
                  <a:outerShdw blurRad="38100" dist="38100" dir="2700000" algn="tl">
                    <a:srgbClr val="000000">
                      <a:alpha val="43137"/>
                    </a:srgbClr>
                  </a:outerShdw>
                </a:effectLst>
              </a:rPr>
              <a:t>.</a:t>
            </a:r>
          </a:p>
          <a:p>
            <a:pPr marL="342900" indent="-342900">
              <a:buAutoNum type="arabicPeriod"/>
            </a:pPr>
            <a:r>
              <a:rPr lang="en-IN" sz="2400" dirty="0">
                <a:effectLst>
                  <a:outerShdw blurRad="38100" dist="38100" dir="2700000" algn="tl">
                    <a:srgbClr val="000000">
                      <a:alpha val="43137"/>
                    </a:srgbClr>
                  </a:outerShdw>
                </a:effectLst>
              </a:rPr>
              <a:t>Docker is meant to launch and deploy the containers the Admin uses other tools to collect and provide the metrices for the engine.</a:t>
            </a:r>
          </a:p>
          <a:p>
            <a:pPr marL="342900" indent="-342900">
              <a:buAutoNum type="arabicPeriod"/>
            </a:pPr>
            <a:r>
              <a:rPr lang="en-IN" sz="2400" dirty="0">
                <a:effectLst>
                  <a:outerShdw blurRad="38100" dist="38100" dir="2700000" algn="tl">
                    <a:srgbClr val="000000">
                      <a:alpha val="43137"/>
                    </a:srgbClr>
                  </a:outerShdw>
                </a:effectLst>
              </a:rPr>
              <a:t>To provide the great user experience we need to have very agile services and provide services to the customers properly else it will make us loose the clients. “ Every millisecond matters ”</a:t>
            </a:r>
          </a:p>
          <a:p>
            <a:pPr marL="342900" indent="-342900">
              <a:buAutoNum type="arabicPeriod"/>
            </a:pPr>
            <a:r>
              <a:rPr lang="en-IN" sz="2400" dirty="0">
                <a:effectLst>
                  <a:outerShdw blurRad="38100" dist="38100" dir="2700000" algn="tl">
                    <a:srgbClr val="000000">
                      <a:alpha val="43137"/>
                    </a:srgbClr>
                  </a:outerShdw>
                </a:effectLst>
              </a:rPr>
              <a:t>The every time a client access the server it requires the resources to provide the stable and agile services to clients to handle that load we use load balancers such as </a:t>
            </a:r>
            <a:r>
              <a:rPr lang="en-IN" sz="2400" dirty="0" err="1">
                <a:effectLst>
                  <a:outerShdw blurRad="38100" dist="38100" dir="2700000" algn="tl">
                    <a:srgbClr val="000000">
                      <a:alpha val="43137"/>
                    </a:srgbClr>
                  </a:outerShdw>
                </a:effectLst>
              </a:rPr>
              <a:t>haproxy</a:t>
            </a:r>
            <a:r>
              <a:rPr lang="en-IN" sz="2400" dirty="0">
                <a:effectLst>
                  <a:outerShdw blurRad="38100" dist="38100" dir="2700000" algn="tl">
                    <a:srgbClr val="000000">
                      <a:alpha val="43137"/>
                    </a:srgbClr>
                  </a:outerShdw>
                </a:effectLst>
              </a:rPr>
              <a:t> which uses round robin algorithm by default to provide stable, agile and balanced services. </a:t>
            </a: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8726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65334F-357D-4C52-B551-7774BFCFD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957740"/>
          </a:xfrm>
          <a:prstGeom prst="rect">
            <a:avLst/>
          </a:prstGeom>
        </p:spPr>
      </p:pic>
    </p:spTree>
    <p:extLst>
      <p:ext uri="{BB962C8B-B14F-4D97-AF65-F5344CB8AC3E}">
        <p14:creationId xmlns:p14="http://schemas.microsoft.com/office/powerpoint/2010/main" val="3723519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688EAA-F98C-4F7C-AA07-A9CF0F551F1D}"/>
              </a:ext>
            </a:extLst>
          </p:cNvPr>
          <p:cNvSpPr txBox="1"/>
          <p:nvPr/>
        </p:nvSpPr>
        <p:spPr>
          <a:xfrm>
            <a:off x="0" y="0"/>
            <a:ext cx="12192000" cy="6247864"/>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 in detail  </a:t>
            </a:r>
            <a:endParaRPr lang="en-IN" sz="48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endParaRPr lang="en-IN" sz="2400" dirty="0">
              <a:effectLst>
                <a:outerShdw blurRad="38100" dist="38100" dir="2700000" algn="tl">
                  <a:srgbClr val="000000">
                    <a:alpha val="43137"/>
                  </a:srgbClr>
                </a:outerShdw>
              </a:effectLst>
            </a:endParaRPr>
          </a:p>
          <a:p>
            <a:pPr marL="342900" indent="-342900">
              <a:buAutoNum type="arabicPeriod"/>
            </a:pPr>
            <a:r>
              <a:rPr lang="en-IN" sz="2400" dirty="0">
                <a:effectLst>
                  <a:outerShdw blurRad="38100" dist="38100" dir="2700000" algn="tl">
                    <a:srgbClr val="000000">
                      <a:alpha val="43137"/>
                    </a:srgbClr>
                  </a:outerShdw>
                </a:effectLst>
              </a:rPr>
              <a:t>We deploy containers which we may use as webservers they require metrices.</a:t>
            </a:r>
          </a:p>
          <a:p>
            <a:pPr marL="342900" indent="-342900">
              <a:buAutoNum type="arabicPeriod"/>
            </a:pPr>
            <a:r>
              <a:rPr lang="en-IN" sz="2400" dirty="0">
                <a:effectLst>
                  <a:outerShdw blurRad="38100" dist="38100" dir="2700000" algn="tl">
                    <a:srgbClr val="000000">
                      <a:alpha val="43137"/>
                    </a:srgbClr>
                  </a:outerShdw>
                </a:effectLst>
              </a:rPr>
              <a:t>We have external tools to collect the metrices also we have tools to monitor the metrices such as Grafana, Splunk ( Operational Intelligence to read logs ) .</a:t>
            </a:r>
          </a:p>
          <a:p>
            <a:pPr marL="342900" indent="-342900">
              <a:buAutoNum type="arabicPeriod"/>
            </a:pPr>
            <a:r>
              <a:rPr lang="en-IN" sz="2400" dirty="0">
                <a:effectLst>
                  <a:outerShdw blurRad="38100" dist="38100" dir="2700000" algn="tl">
                    <a:srgbClr val="000000">
                      <a:alpha val="43137"/>
                    </a:srgbClr>
                  </a:outerShdw>
                </a:effectLst>
              </a:rPr>
              <a:t>The challenge for any Admin or IT ops guy is to learn all those tools one by one and in case new better tool came up do same process for it.</a:t>
            </a:r>
          </a:p>
          <a:p>
            <a:pPr marL="342900" indent="-342900">
              <a:buAutoNum type="arabicPeriod"/>
            </a:pPr>
            <a:r>
              <a:rPr lang="en-IN" sz="2400" dirty="0">
                <a:effectLst>
                  <a:outerShdw blurRad="38100" dist="38100" dir="2700000" algn="tl">
                    <a:srgbClr val="000000">
                      <a:alpha val="43137"/>
                    </a:srgbClr>
                  </a:outerShdw>
                </a:effectLst>
              </a:rPr>
              <a:t>What companies now require is a simple unified single tool to have all these features and which collect metrices, monitor it, generate a report for Admin to take further decisions on the basis of those reports.</a:t>
            </a: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1797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9BF73D-B8CC-48D9-85A5-5C912E5DB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042064"/>
          </a:xfrm>
          <a:prstGeom prst="rect">
            <a:avLst/>
          </a:prstGeom>
        </p:spPr>
      </p:pic>
    </p:spTree>
    <p:extLst>
      <p:ext uri="{BB962C8B-B14F-4D97-AF65-F5344CB8AC3E}">
        <p14:creationId xmlns:p14="http://schemas.microsoft.com/office/powerpoint/2010/main" val="1082738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1399CD-B9F2-4FFA-AD5D-40E1E0AC929E}"/>
              </a:ext>
            </a:extLst>
          </p:cNvPr>
          <p:cNvSpPr txBox="1"/>
          <p:nvPr/>
        </p:nvSpPr>
        <p:spPr>
          <a:xfrm>
            <a:off x="75415" y="0"/>
            <a:ext cx="12192000" cy="6986528"/>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 in detail  </a:t>
            </a:r>
            <a:endParaRPr lang="en-IN" sz="48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endParaRPr lang="en-IN" sz="2400" dirty="0">
              <a:effectLst>
                <a:outerShdw blurRad="38100" dist="38100" dir="2700000" algn="tl">
                  <a:srgbClr val="000000">
                    <a:alpha val="43137"/>
                  </a:srgbClr>
                </a:outerShdw>
              </a:effectLst>
            </a:endParaRPr>
          </a:p>
          <a:p>
            <a:pPr marL="342900" indent="-342900">
              <a:buAutoNum type="arabicPeriod"/>
            </a:pPr>
            <a:r>
              <a:rPr lang="en-IN" sz="2400" dirty="0">
                <a:effectLst>
                  <a:outerShdw blurRad="38100" dist="38100" dir="2700000" algn="tl">
                    <a:srgbClr val="000000">
                      <a:alpha val="43137"/>
                    </a:srgbClr>
                  </a:outerShdw>
                </a:effectLst>
              </a:rPr>
              <a:t>Same thing is for the container engines whenever a better engine comes in we have to migrate or shift the infrastructure to it which may take too much time , investment to migrate on that infrastructure.</a:t>
            </a:r>
          </a:p>
          <a:p>
            <a:pPr marL="342900" indent="-342900">
              <a:buAutoNum type="arabicPeriod"/>
            </a:pPr>
            <a:r>
              <a:rPr lang="en-IN" sz="2400" dirty="0">
                <a:effectLst>
                  <a:outerShdw blurRad="38100" dist="38100" dir="2700000" algn="tl">
                    <a:srgbClr val="000000">
                      <a:alpha val="43137"/>
                    </a:srgbClr>
                  </a:outerShdw>
                </a:effectLst>
              </a:rPr>
              <a:t>To launch a container we require some container engine to launch the container on the top of the container engine.</a:t>
            </a:r>
          </a:p>
          <a:p>
            <a:pPr marL="342900" indent="-342900">
              <a:buAutoNum type="arabicPeriod"/>
            </a:pPr>
            <a:r>
              <a:rPr lang="en-IN" sz="2400" dirty="0">
                <a:effectLst>
                  <a:outerShdw blurRad="38100" dist="38100" dir="2700000" algn="tl">
                    <a:srgbClr val="000000">
                      <a:alpha val="43137"/>
                    </a:srgbClr>
                  </a:outerShdw>
                </a:effectLst>
              </a:rPr>
              <a:t>For container engine from LXC  -&gt;  Docker  - &gt;  Podman  -&gt; better agile container engine ( future ).</a:t>
            </a:r>
          </a:p>
          <a:p>
            <a:pPr marL="342900" indent="-342900">
              <a:buAutoNum type="arabicPeriod"/>
            </a:pPr>
            <a:r>
              <a:rPr lang="en-IN" sz="2400" dirty="0">
                <a:effectLst>
                  <a:outerShdw blurRad="38100" dist="38100" dir="2700000" algn="tl">
                    <a:srgbClr val="000000">
                      <a:alpha val="43137"/>
                    </a:srgbClr>
                  </a:outerShdw>
                </a:effectLst>
              </a:rPr>
              <a:t>The challenging thing for anyone to learn the container engines whenever better container engine comes into the picture due to this we use Container Platform.</a:t>
            </a: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70403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18A01-DE3E-4A24-8D6D-9D8419F98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259397"/>
          </a:xfrm>
          <a:prstGeom prst="rect">
            <a:avLst/>
          </a:prstGeom>
        </p:spPr>
      </p:pic>
    </p:spTree>
    <p:extLst>
      <p:ext uri="{BB962C8B-B14F-4D97-AF65-F5344CB8AC3E}">
        <p14:creationId xmlns:p14="http://schemas.microsoft.com/office/powerpoint/2010/main" val="2593074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D873F1-F898-4CB9-901D-D2F706207AB8}"/>
              </a:ext>
            </a:extLst>
          </p:cNvPr>
          <p:cNvSpPr txBox="1"/>
          <p:nvPr/>
        </p:nvSpPr>
        <p:spPr>
          <a:xfrm>
            <a:off x="75415" y="0"/>
            <a:ext cx="12192000" cy="6617196"/>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 in detail  </a:t>
            </a:r>
            <a:endParaRPr lang="en-IN" sz="48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endParaRPr lang="en-IN" sz="2400" dirty="0">
              <a:effectLst>
                <a:outerShdw blurRad="38100" dist="38100" dir="2700000" algn="tl">
                  <a:srgbClr val="000000">
                    <a:alpha val="43137"/>
                  </a:srgbClr>
                </a:outerShdw>
              </a:effectLst>
            </a:endParaRPr>
          </a:p>
          <a:p>
            <a:pPr marL="342900" indent="-342900">
              <a:buAutoNum type="arabicPeriod"/>
            </a:pPr>
            <a:r>
              <a:rPr lang="en-IN" sz="2400" dirty="0">
                <a:effectLst>
                  <a:outerShdw blurRad="38100" dist="38100" dir="2700000" algn="tl">
                    <a:srgbClr val="000000">
                      <a:alpha val="43137"/>
                    </a:srgbClr>
                  </a:outerShdw>
                </a:effectLst>
              </a:rPr>
              <a:t>Admin need to learn a single product or the container platform due to which we need not to learn the container technology to deploy containers .</a:t>
            </a: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r>
              <a:rPr lang="en-IN" sz="2400" dirty="0">
                <a:effectLst>
                  <a:outerShdw blurRad="38100" dist="38100" dir="2700000" algn="tl">
                    <a:srgbClr val="000000">
                      <a:alpha val="43137"/>
                    </a:srgbClr>
                  </a:outerShdw>
                </a:effectLst>
              </a:rPr>
              <a:t>Admin learns the  container platform then use the platform which on behalf of the Admin communicate with the abstract layer which provides the same features for which we had to use external tools to access them.</a:t>
            </a: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r>
              <a:rPr lang="en-IN" sz="2400" dirty="0">
                <a:effectLst>
                  <a:outerShdw blurRad="38100" dist="38100" dir="2700000" algn="tl">
                    <a:srgbClr val="000000">
                      <a:alpha val="43137"/>
                    </a:srgbClr>
                  </a:outerShdw>
                </a:effectLst>
              </a:rPr>
              <a:t>Abstract layer is like a smart layer like the cloud computing layer all Admin need is to give orders to it which on behalf of admin does all the tasks that Admin wants to perform.   </a:t>
            </a: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719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5ACD4D-6629-4D66-8C58-A8ED6D33EB99}"/>
              </a:ext>
            </a:extLst>
          </p:cNvPr>
          <p:cNvSpPr txBox="1"/>
          <p:nvPr/>
        </p:nvSpPr>
        <p:spPr>
          <a:xfrm>
            <a:off x="0" y="0"/>
            <a:ext cx="12192000" cy="6740307"/>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What is RHOCP </a:t>
            </a:r>
            <a:r>
              <a:rPr lang="en-IN" sz="4800" dirty="0">
                <a:effectLst>
                  <a:outerShdw blurRad="38100" dist="38100" dir="2700000" algn="tl">
                    <a:srgbClr val="000000">
                      <a:alpha val="43137"/>
                    </a:srgbClr>
                  </a:outerShdw>
                </a:effectLst>
              </a:rPr>
              <a:t>?</a:t>
            </a:r>
          </a:p>
          <a:p>
            <a:endParaRPr lang="en-IN"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 Red Hat OpenShift Container Platform is a container application development and hosting platform that provides </a:t>
            </a:r>
          </a:p>
          <a:p>
            <a:r>
              <a:rPr lang="en-US" sz="2000" dirty="0">
                <a:effectLst>
                  <a:outerShdw blurRad="38100" dist="38100" dir="2700000" algn="tl">
                    <a:srgbClr val="000000">
                      <a:alpha val="43137"/>
                    </a:srgbClr>
                  </a:outerShdw>
                </a:effectLst>
              </a:rPr>
              <a:t>   compute services on-demand. It allows developers to create and deploy applications by delivering a consistent </a:t>
            </a:r>
          </a:p>
          <a:p>
            <a:r>
              <a:rPr lang="en-US" sz="2000" dirty="0">
                <a:effectLst>
                  <a:outerShdw blurRad="38100" dist="38100" dir="2700000" algn="tl">
                    <a:srgbClr val="000000">
                      <a:alpha val="43137"/>
                    </a:srgbClr>
                  </a:outerShdw>
                </a:effectLst>
              </a:rPr>
              <a:t>   environment for both development and during the run-time life-cycle that requires no server management ”</a:t>
            </a:r>
          </a:p>
          <a:p>
            <a:endParaRPr lang="en-US" sz="4800" dirty="0">
              <a:effectLst>
                <a:outerShdw blurRad="38100" dist="38100" dir="2700000" algn="tl">
                  <a:srgbClr val="000000">
                    <a:alpha val="43137"/>
                  </a:srgbClr>
                </a:outerShdw>
              </a:effectLst>
            </a:endParaRPr>
          </a:p>
          <a:p>
            <a:endParaRPr lang="en-US" sz="4800" dirty="0">
              <a:effectLst>
                <a:outerShdw blurRad="38100" dist="38100" dir="2700000" algn="tl">
                  <a:srgbClr val="000000">
                    <a:alpha val="43137"/>
                  </a:srgbClr>
                </a:outerShdw>
              </a:effectLst>
            </a:endParaRPr>
          </a:p>
          <a:p>
            <a:endParaRPr lang="en-US" sz="4800" dirty="0">
              <a:effectLst>
                <a:outerShdw blurRad="38100" dist="38100" dir="2700000" algn="tl">
                  <a:srgbClr val="000000">
                    <a:alpha val="43137"/>
                  </a:srgbClr>
                </a:outerShdw>
              </a:effectLst>
            </a:endParaRPr>
          </a:p>
          <a:p>
            <a:endParaRPr lang="en-US" sz="4800" dirty="0">
              <a:effectLst>
                <a:outerShdw blurRad="38100" dist="38100" dir="2700000" algn="tl">
                  <a:srgbClr val="000000">
                    <a:alpha val="43137"/>
                  </a:srgbClr>
                </a:outerShdw>
              </a:effectLst>
            </a:endParaRPr>
          </a:p>
          <a:p>
            <a:endParaRPr lang="en-US" sz="4800" dirty="0">
              <a:effectLst>
                <a:outerShdw blurRad="38100" dist="38100" dir="2700000" algn="tl">
                  <a:srgbClr val="000000">
                    <a:alpha val="43137"/>
                  </a:srgbClr>
                </a:outerShdw>
              </a:effectLst>
            </a:endParaRPr>
          </a:p>
          <a:p>
            <a:r>
              <a:rPr lang="en-US" dirty="0" err="1">
                <a:effectLst>
                  <a:outerShdw blurRad="38100" dist="38100" dir="2700000" algn="tl">
                    <a:srgbClr val="000000">
                      <a:alpha val="43137"/>
                    </a:srgbClr>
                  </a:outerShdw>
                </a:effectLst>
              </a:rPr>
              <a:t>Refrence</a:t>
            </a:r>
            <a:r>
              <a:rPr lang="en-US" dirty="0">
                <a:effectLst>
                  <a:outerShdw blurRad="38100" dist="38100" dir="2700000" algn="tl">
                    <a:srgbClr val="000000">
                      <a:alpha val="43137"/>
                    </a:srgbClr>
                  </a:outerShdw>
                </a:effectLst>
              </a:rPr>
              <a:t>:  </a:t>
            </a:r>
            <a:r>
              <a:rPr lang="en-IN" dirty="0">
                <a:solidFill>
                  <a:schemeClr val="accent1">
                    <a:lumMod val="75000"/>
                  </a:schemeClr>
                </a:solidFill>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https://www.openshift.com/products/container-platform</a:t>
            </a:r>
            <a:endParaRPr lang="en-IN" dirty="0">
              <a:solidFill>
                <a:schemeClr val="accent1">
                  <a:lumMod val="75000"/>
                </a:schemeClr>
              </a:solidFill>
              <a:effectLst>
                <a:outerShdw blurRad="38100" dist="38100" dir="2700000" algn="tl">
                  <a:srgbClr val="000000">
                    <a:alpha val="43137"/>
                  </a:srgbClr>
                </a:outerShdw>
              </a:effectLst>
            </a:endParaRPr>
          </a:p>
          <a:p>
            <a:endParaRPr lang="en-IN" sz="48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5E106156-5FE4-4CA5-BA37-FF55C6CFD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472" y="2099820"/>
            <a:ext cx="8785782" cy="4112444"/>
          </a:xfrm>
          <a:prstGeom prst="rect">
            <a:avLst/>
          </a:prstGeom>
        </p:spPr>
      </p:pic>
    </p:spTree>
    <p:extLst>
      <p:ext uri="{BB962C8B-B14F-4D97-AF65-F5344CB8AC3E}">
        <p14:creationId xmlns:p14="http://schemas.microsoft.com/office/powerpoint/2010/main" val="2348486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7F76D8-87AC-414D-A019-0F1FE1803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033348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854C-0B59-4441-B7F1-AD29E4BD9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68652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CF956-07E9-47DE-8A56-E7527CAA1714}"/>
              </a:ext>
            </a:extLst>
          </p:cNvPr>
          <p:cNvSpPr txBox="1"/>
          <p:nvPr/>
        </p:nvSpPr>
        <p:spPr>
          <a:xfrm>
            <a:off x="75415" y="0"/>
            <a:ext cx="12192000" cy="8340745"/>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 in detail  </a:t>
            </a:r>
            <a:endParaRPr lang="en-IN" sz="48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endParaRPr lang="en-IN" sz="2400" dirty="0">
              <a:effectLst>
                <a:outerShdw blurRad="38100" dist="38100" dir="2700000" algn="tl">
                  <a:srgbClr val="000000">
                    <a:alpha val="43137"/>
                  </a:srgbClr>
                </a:outerShdw>
              </a:effectLst>
            </a:endParaRPr>
          </a:p>
          <a:p>
            <a:pPr marL="342900" indent="-342900">
              <a:buAutoNum type="arabicPeriod"/>
            </a:pPr>
            <a:r>
              <a:rPr lang="en-IN" sz="1600" dirty="0">
                <a:effectLst>
                  <a:outerShdw blurRad="38100" dist="38100" dir="2700000" algn="tl">
                    <a:srgbClr val="000000">
                      <a:alpha val="43137"/>
                    </a:srgbClr>
                  </a:outerShdw>
                </a:effectLst>
              </a:rPr>
              <a:t>What companies required is a single unified simple platform which provides them features like: </a:t>
            </a:r>
          </a:p>
          <a:p>
            <a:r>
              <a:rPr lang="en-IN" sz="1600" dirty="0">
                <a:effectLst>
                  <a:outerShdw blurRad="38100" dist="38100" dir="2700000" algn="tl">
                    <a:srgbClr val="000000">
                      <a:alpha val="43137"/>
                    </a:srgbClr>
                  </a:outerShdw>
                </a:effectLst>
              </a:rPr>
              <a:t>             &gt;  Container Platform</a:t>
            </a:r>
          </a:p>
          <a:p>
            <a:r>
              <a:rPr lang="en-IN" sz="1600" dirty="0">
                <a:effectLst>
                  <a:outerShdw blurRad="38100" dist="38100" dir="2700000" algn="tl">
                    <a:srgbClr val="000000">
                      <a:alpha val="43137"/>
                    </a:srgbClr>
                  </a:outerShdw>
                </a:effectLst>
              </a:rPr>
              <a:t>             &gt;  High Availability.</a:t>
            </a:r>
          </a:p>
          <a:p>
            <a:r>
              <a:rPr lang="en-IN" sz="1600" dirty="0">
                <a:effectLst>
                  <a:outerShdw blurRad="38100" dist="38100" dir="2700000" algn="tl">
                    <a:srgbClr val="000000">
                      <a:alpha val="43137"/>
                    </a:srgbClr>
                  </a:outerShdw>
                </a:effectLst>
              </a:rPr>
              <a:t>             &gt;  Reliability.</a:t>
            </a:r>
          </a:p>
          <a:p>
            <a:r>
              <a:rPr lang="en-IN" sz="1600" dirty="0">
                <a:effectLst>
                  <a:outerShdw blurRad="38100" dist="38100" dir="2700000" algn="tl">
                    <a:srgbClr val="000000">
                      <a:alpha val="43137"/>
                    </a:srgbClr>
                  </a:outerShdw>
                </a:effectLst>
              </a:rPr>
              <a:t>             &gt;  Monitoring system.</a:t>
            </a:r>
          </a:p>
          <a:p>
            <a:r>
              <a:rPr lang="en-IN" sz="1600" dirty="0">
                <a:effectLst>
                  <a:outerShdw blurRad="38100" dist="38100" dir="2700000" algn="tl">
                    <a:srgbClr val="000000">
                      <a:alpha val="43137"/>
                    </a:srgbClr>
                  </a:outerShdw>
                </a:effectLst>
              </a:rPr>
              <a:t>             &gt;  Metrices collection.</a:t>
            </a:r>
          </a:p>
          <a:p>
            <a:r>
              <a:rPr lang="en-IN" sz="1600" dirty="0">
                <a:effectLst>
                  <a:outerShdw blurRad="38100" dist="38100" dir="2700000" algn="tl">
                    <a:srgbClr val="000000">
                      <a:alpha val="43137"/>
                    </a:srgbClr>
                  </a:outerShdw>
                </a:effectLst>
              </a:rPr>
              <a:t>             &gt;  Reporting system.</a:t>
            </a:r>
          </a:p>
          <a:p>
            <a:r>
              <a:rPr lang="en-IN" sz="1600" dirty="0">
                <a:effectLst>
                  <a:outerShdw blurRad="38100" dist="38100" dir="2700000" algn="tl">
                    <a:srgbClr val="000000">
                      <a:alpha val="43137"/>
                    </a:srgbClr>
                  </a:outerShdw>
                </a:effectLst>
              </a:rPr>
              <a:t>             &gt;  Security and many other features.</a:t>
            </a:r>
          </a:p>
          <a:p>
            <a:endParaRPr lang="en-IN" sz="1600" dirty="0">
              <a:effectLst>
                <a:outerShdw blurRad="38100" dist="38100" dir="2700000" algn="tl">
                  <a:srgbClr val="000000">
                    <a:alpha val="43137"/>
                  </a:srgbClr>
                </a:outerShdw>
              </a:effectLst>
            </a:endParaRPr>
          </a:p>
          <a:p>
            <a:pPr marL="342900" indent="-342900">
              <a:buAutoNum type="arabicPeriod" startAt="2"/>
            </a:pPr>
            <a:r>
              <a:rPr lang="en-IN" sz="1600" dirty="0">
                <a:effectLst>
                  <a:outerShdw blurRad="38100" dist="38100" dir="2700000" algn="tl">
                    <a:srgbClr val="000000">
                      <a:alpha val="43137"/>
                    </a:srgbClr>
                  </a:outerShdw>
                </a:effectLst>
              </a:rPr>
              <a:t>For the container platform infrastructure we can deploy it on two platforms:</a:t>
            </a:r>
          </a:p>
          <a:p>
            <a:r>
              <a:rPr lang="en-IN" sz="1600" dirty="0">
                <a:effectLst>
                  <a:outerShdw blurRad="38100" dist="38100" dir="2700000" algn="tl">
                    <a:srgbClr val="000000">
                      <a:alpha val="43137"/>
                    </a:srgbClr>
                  </a:outerShdw>
                </a:effectLst>
              </a:rPr>
              <a:t>             &gt;  Public Cloud infrastructure.</a:t>
            </a:r>
          </a:p>
          <a:p>
            <a:r>
              <a:rPr lang="en-IN" sz="1600" dirty="0">
                <a:effectLst>
                  <a:outerShdw blurRad="38100" dist="38100" dir="2700000" algn="tl">
                    <a:srgbClr val="000000">
                      <a:alpha val="43137"/>
                    </a:srgbClr>
                  </a:outerShdw>
                </a:effectLst>
              </a:rPr>
              <a:t>             &gt;  On premises ( Private Cloud infrastructure ).</a:t>
            </a:r>
          </a:p>
          <a:p>
            <a:endParaRPr lang="en-IN" sz="1600" dirty="0">
              <a:effectLst>
                <a:outerShdw blurRad="38100" dist="38100" dir="2700000" algn="tl">
                  <a:srgbClr val="000000">
                    <a:alpha val="43137"/>
                  </a:srgbClr>
                </a:outerShdw>
              </a:effectLst>
            </a:endParaRPr>
          </a:p>
          <a:p>
            <a:pPr marL="342900" indent="-342900">
              <a:buAutoNum type="arabicPeriod" startAt="3"/>
            </a:pPr>
            <a:r>
              <a:rPr lang="en-IN" sz="1600" dirty="0">
                <a:effectLst>
                  <a:outerShdw blurRad="38100" dist="38100" dir="2700000" algn="tl">
                    <a:srgbClr val="000000">
                      <a:alpha val="43137"/>
                    </a:srgbClr>
                  </a:outerShdw>
                </a:effectLst>
              </a:rPr>
              <a:t>Public Cloud Infrastructure: in this infrastructure we already have the services to provide the container platform.                                                                              example : AWS , GCP, Azure etc     in AWS the service we can use is ECS   (  Elastic Container Service ).</a:t>
            </a:r>
          </a:p>
          <a:p>
            <a:pPr marL="342900" indent="-342900">
              <a:buAutoNum type="arabicPeriod" startAt="3"/>
            </a:pPr>
            <a:endParaRPr lang="en-IN" sz="1600" dirty="0">
              <a:effectLst>
                <a:outerShdw blurRad="38100" dist="38100" dir="2700000" algn="tl">
                  <a:srgbClr val="000000">
                    <a:alpha val="43137"/>
                  </a:srgbClr>
                </a:outerShdw>
              </a:effectLst>
            </a:endParaRPr>
          </a:p>
          <a:p>
            <a:pPr marL="342900" indent="-342900">
              <a:buAutoNum type="arabicPeriod" startAt="3"/>
            </a:pPr>
            <a:r>
              <a:rPr lang="en-IN" sz="1600" dirty="0">
                <a:effectLst>
                  <a:outerShdw blurRad="38100" dist="38100" dir="2700000" algn="tl">
                    <a:srgbClr val="000000">
                      <a:alpha val="43137"/>
                    </a:srgbClr>
                  </a:outerShdw>
                </a:effectLst>
              </a:rPr>
              <a:t>On Premises ( Private Cloud Infrastructure ): In this infrastructure we deploy our container platform on the top of own Hardware resources such as RAM, CPU, STORAGE we use O.S. to communicate with these hardware with the help of the kernel to provide those features. We can also deploy the Container platform on the top of the OpenStack platform which will Provide us both PAAS and IAAS infrastructure.</a:t>
            </a:r>
          </a:p>
          <a:p>
            <a:pPr marL="342900" indent="-342900">
              <a:buAutoNum type="arabicPeriod" startAt="3"/>
            </a:pPr>
            <a:endParaRPr lang="en-IN" sz="16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0704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3E522-FA4A-40C8-ADD2-3579FC5F3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7222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1AFA0-5B96-4E6C-A219-9D1B427EB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37448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E012B6-5BAD-4577-98E0-AD759525BD34}"/>
              </a:ext>
            </a:extLst>
          </p:cNvPr>
          <p:cNvSpPr txBox="1"/>
          <p:nvPr/>
        </p:nvSpPr>
        <p:spPr>
          <a:xfrm>
            <a:off x="75415" y="0"/>
            <a:ext cx="12192000" cy="7355860"/>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slides in detail  </a:t>
            </a:r>
            <a:endParaRPr lang="en-IN" sz="48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endParaRPr lang="en-IN" sz="2400" dirty="0">
              <a:effectLst>
                <a:outerShdw blurRad="38100" dist="38100" dir="2700000" algn="tl">
                  <a:srgbClr val="000000">
                    <a:alpha val="43137"/>
                  </a:srgbClr>
                </a:outerShdw>
              </a:effectLst>
            </a:endParaRPr>
          </a:p>
          <a:p>
            <a:pPr marL="342900" indent="-342900">
              <a:buAutoNum type="arabicPeriod"/>
            </a:pPr>
            <a:r>
              <a:rPr lang="en-IN" sz="1600" dirty="0">
                <a:effectLst>
                  <a:outerShdw blurRad="38100" dist="38100" dir="2700000" algn="tl">
                    <a:srgbClr val="000000">
                      <a:alpha val="43137"/>
                    </a:srgbClr>
                  </a:outerShdw>
                </a:effectLst>
              </a:rPr>
              <a:t>DevOps: It is agile, fast, secure approach which is being used in every IT sector to provide the services with greater user experience.</a:t>
            </a:r>
          </a:p>
          <a:p>
            <a:endParaRPr lang="en-IN" sz="1600" dirty="0">
              <a:effectLst>
                <a:outerShdw blurRad="38100" dist="38100" dir="2700000" algn="tl">
                  <a:srgbClr val="000000">
                    <a:alpha val="43137"/>
                  </a:srgbClr>
                </a:outerShdw>
              </a:effectLst>
            </a:endParaRPr>
          </a:p>
          <a:p>
            <a:r>
              <a:rPr lang="en-IN" sz="1600" dirty="0">
                <a:effectLst>
                  <a:outerShdw blurRad="38100" dist="38100" dir="2700000" algn="tl">
                    <a:srgbClr val="000000">
                      <a:alpha val="43137"/>
                    </a:srgbClr>
                  </a:outerShdw>
                </a:effectLst>
              </a:rPr>
              <a:t>2.    Process: </a:t>
            </a:r>
          </a:p>
          <a:p>
            <a:r>
              <a:rPr lang="en-IN" sz="1600" dirty="0">
                <a:effectLst>
                  <a:outerShdw blurRad="38100" dist="38100" dir="2700000" algn="tl">
                    <a:srgbClr val="000000">
                      <a:alpha val="43137"/>
                    </a:srgbClr>
                  </a:outerShdw>
                </a:effectLst>
              </a:rPr>
              <a:t>        &gt; Whenever a project come in the company they plan and then start the coding for the solution of the project.</a:t>
            </a:r>
          </a:p>
          <a:p>
            <a:r>
              <a:rPr lang="en-IN" sz="1600" dirty="0">
                <a:effectLst>
                  <a:outerShdw blurRad="38100" dist="38100" dir="2700000" algn="tl">
                    <a:srgbClr val="000000">
                      <a:alpha val="43137"/>
                    </a:srgbClr>
                  </a:outerShdw>
                </a:effectLst>
              </a:rPr>
              <a:t>        &gt; Here solution means the solution of the problem which client asked us to provide a solution for that due to this we call it the solution for  </a:t>
            </a:r>
          </a:p>
          <a:p>
            <a:r>
              <a:rPr lang="en-IN" sz="1600" dirty="0">
                <a:effectLst>
                  <a:outerShdw blurRad="38100" dist="38100" dir="2700000" algn="tl">
                    <a:srgbClr val="000000">
                      <a:alpha val="43137"/>
                    </a:srgbClr>
                  </a:outerShdw>
                </a:effectLst>
              </a:rPr>
              <a:t>           the project.</a:t>
            </a:r>
          </a:p>
          <a:p>
            <a:r>
              <a:rPr lang="en-IN" sz="1600" dirty="0">
                <a:effectLst>
                  <a:outerShdw blurRad="38100" dist="38100" dir="2700000" algn="tl">
                    <a:srgbClr val="000000">
                      <a:alpha val="43137"/>
                    </a:srgbClr>
                  </a:outerShdw>
                </a:effectLst>
              </a:rPr>
              <a:t>        &gt; The Developers then pushes the code on the SCM ( Sources Control Management System ) like GitHub ( works on DVCS + CVCS Both ) to </a:t>
            </a:r>
          </a:p>
          <a:p>
            <a:r>
              <a:rPr lang="en-IN" sz="1600" dirty="0">
                <a:effectLst>
                  <a:outerShdw blurRad="38100" dist="38100" dir="2700000" algn="tl">
                    <a:srgbClr val="000000">
                      <a:alpha val="43137"/>
                    </a:srgbClr>
                  </a:outerShdw>
                </a:effectLst>
              </a:rPr>
              <a:t>           manage the codes or the projects on which various developers collaborate and co-operate and Pushes the code back to the Repository.</a:t>
            </a:r>
          </a:p>
          <a:p>
            <a:r>
              <a:rPr lang="en-IN" sz="1600" dirty="0">
                <a:effectLst>
                  <a:outerShdw blurRad="38100" dist="38100" dir="2700000" algn="tl">
                    <a:srgbClr val="000000">
                      <a:alpha val="43137"/>
                    </a:srgbClr>
                  </a:outerShdw>
                </a:effectLst>
              </a:rPr>
              <a:t>        &gt; The Codes or the project is then pulled / Cloned / Checkout by the Admin / IT Operations Guy  then he sends the project to build it ( </a:t>
            </a:r>
          </a:p>
          <a:p>
            <a:r>
              <a:rPr lang="en-IN" sz="1600" dirty="0">
                <a:effectLst>
                  <a:outerShdw blurRad="38100" dist="38100" dir="2700000" algn="tl">
                    <a:srgbClr val="000000">
                      <a:alpha val="43137"/>
                    </a:srgbClr>
                  </a:outerShdw>
                </a:effectLst>
              </a:rPr>
              <a:t>           compile the codes ) by forwarding the project to the compiler server.</a:t>
            </a:r>
          </a:p>
          <a:p>
            <a:r>
              <a:rPr lang="en-IN" sz="1600" dirty="0">
                <a:effectLst>
                  <a:outerShdw blurRad="38100" dist="38100" dir="2700000" algn="tl">
                    <a:srgbClr val="000000">
                      <a:alpha val="43137"/>
                    </a:srgbClr>
                  </a:outerShdw>
                </a:effectLst>
              </a:rPr>
              <a:t>        &gt; The compiler server then sends the build to be tested on the servers ( Testing Servers ) .</a:t>
            </a:r>
          </a:p>
          <a:p>
            <a:r>
              <a:rPr lang="en-IN" sz="1600" dirty="0">
                <a:effectLst>
                  <a:outerShdw blurRad="38100" dist="38100" dir="2700000" algn="tl">
                    <a:srgbClr val="000000">
                      <a:alpha val="43137"/>
                    </a:srgbClr>
                  </a:outerShdw>
                </a:effectLst>
              </a:rPr>
              <a:t>        &gt; After the build passes those tests then the  build is then deployed to the servers so that client can start taking use of the solution.</a:t>
            </a:r>
          </a:p>
          <a:p>
            <a:r>
              <a:rPr lang="en-IN" sz="1600" dirty="0">
                <a:effectLst>
                  <a:outerShdw blurRad="38100" dist="38100" dir="2700000" algn="tl">
                    <a:srgbClr val="000000">
                      <a:alpha val="43137"/>
                    </a:srgbClr>
                  </a:outerShdw>
                </a:effectLst>
              </a:rPr>
              <a:t>        &gt; IT Ops Guy will continuously monitors the metrices consumed by solution that the client use and continuously monitors the services </a:t>
            </a:r>
          </a:p>
          <a:p>
            <a:r>
              <a:rPr lang="en-IN" sz="1600" dirty="0">
                <a:effectLst>
                  <a:outerShdw blurRad="38100" dist="38100" dir="2700000" algn="tl">
                    <a:srgbClr val="000000">
                      <a:alpha val="43137"/>
                    </a:srgbClr>
                  </a:outerShdw>
                </a:effectLst>
              </a:rPr>
              <a:t>           provide by the solution to  the client.</a:t>
            </a:r>
          </a:p>
          <a:p>
            <a:r>
              <a:rPr lang="en-IN" sz="1600" dirty="0">
                <a:effectLst>
                  <a:outerShdw blurRad="38100" dist="38100" dir="2700000" algn="tl">
                    <a:srgbClr val="000000">
                      <a:alpha val="43137"/>
                    </a:srgbClr>
                  </a:outerShdw>
                </a:effectLst>
              </a:rPr>
              <a:t>        &gt; Whenever the client face any issue he will raise  a ticket which will in turn known by IT Ops guy and generate a report and forward the </a:t>
            </a:r>
          </a:p>
          <a:p>
            <a:r>
              <a:rPr lang="en-IN" sz="1600" dirty="0">
                <a:effectLst>
                  <a:outerShdw blurRad="38100" dist="38100" dir="2700000" algn="tl">
                    <a:srgbClr val="000000">
                      <a:alpha val="43137"/>
                    </a:srgbClr>
                  </a:outerShdw>
                </a:effectLst>
              </a:rPr>
              <a:t>           report to the Development team.</a:t>
            </a:r>
          </a:p>
          <a:p>
            <a:r>
              <a:rPr lang="en-IN" sz="1600" dirty="0">
                <a:effectLst>
                  <a:outerShdw blurRad="38100" dist="38100" dir="2700000" algn="tl">
                    <a:srgbClr val="000000">
                      <a:alpha val="43137"/>
                    </a:srgbClr>
                  </a:outerShdw>
                </a:effectLst>
              </a:rPr>
              <a:t>        &gt; The Development team will again resolve and update the code and the pushes project codes again to the SCM  then this cycle continues </a:t>
            </a:r>
          </a:p>
          <a:p>
            <a:r>
              <a:rPr lang="en-IN" sz="1600" dirty="0">
                <a:effectLst>
                  <a:outerShdw blurRad="38100" dist="38100" dir="2700000" algn="tl">
                    <a:srgbClr val="000000">
                      <a:alpha val="43137"/>
                    </a:srgbClr>
                  </a:outerShdw>
                </a:effectLst>
              </a:rPr>
              <a:t>           this unending Software Development is known as DevOps Approach.</a:t>
            </a:r>
          </a:p>
          <a:p>
            <a:r>
              <a:rPr lang="en-IN" sz="1600" dirty="0">
                <a:effectLst>
                  <a:outerShdw blurRad="38100" dist="38100" dir="2700000" algn="tl">
                    <a:srgbClr val="000000">
                      <a:alpha val="43137"/>
                    </a:srgbClr>
                  </a:outerShdw>
                </a:effectLst>
              </a:rPr>
              <a:t>3. The tools we use for the DevOps process are Jenkins, Ansible, RHOCP, Puppet and many other tools.</a:t>
            </a: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96094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A909FF-D1AC-4082-915C-DCD4C1552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414"/>
            <a:ext cx="12191999" cy="6782586"/>
          </a:xfrm>
          <a:prstGeom prst="rect">
            <a:avLst/>
          </a:prstGeom>
        </p:spPr>
      </p:pic>
    </p:spTree>
    <p:extLst>
      <p:ext uri="{BB962C8B-B14F-4D97-AF65-F5344CB8AC3E}">
        <p14:creationId xmlns:p14="http://schemas.microsoft.com/office/powerpoint/2010/main" val="373242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44D93C-EB3E-400D-B9FB-C88F5A429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078218" cy="6759018"/>
          </a:xfrm>
          <a:prstGeom prst="rect">
            <a:avLst/>
          </a:prstGeom>
        </p:spPr>
      </p:pic>
    </p:spTree>
    <p:extLst>
      <p:ext uri="{BB962C8B-B14F-4D97-AF65-F5344CB8AC3E}">
        <p14:creationId xmlns:p14="http://schemas.microsoft.com/office/powerpoint/2010/main" val="883172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FE9F0C-224B-4FF8-AD76-6B9548E312E9}"/>
              </a:ext>
            </a:extLst>
          </p:cNvPr>
          <p:cNvSpPr txBox="1"/>
          <p:nvPr/>
        </p:nvSpPr>
        <p:spPr>
          <a:xfrm>
            <a:off x="75415" y="0"/>
            <a:ext cx="12192000" cy="5139869"/>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slides in detail  </a:t>
            </a:r>
            <a:endParaRPr lang="en-IN" sz="48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endParaRPr lang="en-IN" sz="2400" dirty="0">
              <a:effectLst>
                <a:outerShdw blurRad="38100" dist="38100" dir="2700000" algn="tl">
                  <a:srgbClr val="000000">
                    <a:alpha val="43137"/>
                  </a:srgbClr>
                </a:outerShdw>
              </a:effectLst>
            </a:endParaRPr>
          </a:p>
          <a:p>
            <a:pPr marL="342900" indent="-342900">
              <a:buAutoNum type="arabicPeriod"/>
            </a:pPr>
            <a:r>
              <a:rPr lang="en-IN" sz="2400" dirty="0">
                <a:effectLst>
                  <a:outerShdw blurRad="38100" dist="38100" dir="2700000" algn="tl">
                    <a:srgbClr val="000000">
                      <a:alpha val="43137"/>
                    </a:srgbClr>
                  </a:outerShdw>
                </a:effectLst>
              </a:rPr>
              <a:t>Here the RHOCP 4.2 can be used like CI/CD for the DevOps process also have many other features.</a:t>
            </a:r>
          </a:p>
          <a:p>
            <a:pPr marL="342900" indent="-342900">
              <a:buAutoNum type="arabicPeriod"/>
            </a:pPr>
            <a:r>
              <a:rPr lang="en-IN" sz="2400" dirty="0">
                <a:effectLst>
                  <a:outerShdw blurRad="38100" dist="38100" dir="2700000" algn="tl">
                    <a:srgbClr val="000000">
                      <a:alpha val="43137"/>
                    </a:srgbClr>
                  </a:outerShdw>
                </a:effectLst>
              </a:rPr>
              <a:t>RHOCP 4.2 uses Podman and </a:t>
            </a:r>
            <a:r>
              <a:rPr lang="en-IN" sz="2400" dirty="0" err="1">
                <a:effectLst>
                  <a:outerShdw blurRad="38100" dist="38100" dir="2700000" algn="tl">
                    <a:srgbClr val="000000">
                      <a:alpha val="43137"/>
                    </a:srgbClr>
                  </a:outerShdw>
                </a:effectLst>
              </a:rPr>
              <a:t>Buildah</a:t>
            </a:r>
            <a:r>
              <a:rPr lang="en-IN" sz="2400" dirty="0">
                <a:effectLst>
                  <a:outerShdw blurRad="38100" dist="38100" dir="2700000" algn="tl">
                    <a:srgbClr val="000000">
                      <a:alpha val="43137"/>
                    </a:srgbClr>
                  </a:outerShdw>
                </a:effectLst>
              </a:rPr>
              <a:t> as the container engine it is a must to know if we want to trouble shoot the issues about the container engine.  </a:t>
            </a:r>
          </a:p>
          <a:p>
            <a:pPr marL="342900" indent="-342900">
              <a:buAutoNum type="arabicPeriod"/>
            </a:pPr>
            <a:r>
              <a:rPr lang="en-IN" sz="2400" dirty="0">
                <a:effectLst>
                  <a:outerShdw blurRad="38100" dist="38100" dir="2700000" algn="tl">
                    <a:srgbClr val="000000">
                      <a:alpha val="43137"/>
                    </a:srgbClr>
                  </a:outerShdw>
                </a:effectLst>
              </a:rPr>
              <a:t>OpenShift uses Kubernetes to manage the containers and deploy containers ( pods in the case of RHOCP using Podman ).</a:t>
            </a:r>
          </a:p>
          <a:p>
            <a:pPr marL="342900" indent="-342900">
              <a:buAutoNum type="arabicPeriod"/>
            </a:pPr>
            <a:r>
              <a:rPr lang="en-IN" sz="2400" dirty="0">
                <a:effectLst>
                  <a:outerShdw blurRad="38100" dist="38100" dir="2700000" algn="tl">
                    <a:srgbClr val="000000">
                      <a:alpha val="43137"/>
                    </a:srgbClr>
                  </a:outerShdw>
                </a:effectLst>
              </a:rPr>
              <a:t>OpenShift have multifactor </a:t>
            </a:r>
            <a:r>
              <a:rPr lang="en-IN" sz="2400" dirty="0" err="1">
                <a:effectLst>
                  <a:outerShdw blurRad="38100" dist="38100" dir="2700000" algn="tl">
                    <a:srgbClr val="000000">
                      <a:alpha val="43137"/>
                    </a:srgbClr>
                  </a:outerShdw>
                </a:effectLst>
              </a:rPr>
              <a:t>authentification</a:t>
            </a:r>
            <a:r>
              <a:rPr lang="en-IN" sz="2400" dirty="0">
                <a:effectLst>
                  <a:outerShdw blurRad="38100" dist="38100" dir="2700000" algn="tl">
                    <a:srgbClr val="000000">
                      <a:alpha val="43137"/>
                    </a:srgbClr>
                  </a:outerShdw>
                </a:effectLst>
              </a:rPr>
              <a:t> using IPA ( </a:t>
            </a:r>
            <a:r>
              <a:rPr lang="en-IN" sz="2400" dirty="0" err="1">
                <a:effectLst>
                  <a:outerShdw blurRad="38100" dist="38100" dir="2700000" algn="tl">
                    <a:srgbClr val="000000">
                      <a:alpha val="43137"/>
                    </a:srgbClr>
                  </a:outerShdw>
                </a:effectLst>
              </a:rPr>
              <a:t>lDAP</a:t>
            </a:r>
            <a:r>
              <a:rPr lang="en-IN" sz="2400" dirty="0">
                <a:effectLst>
                  <a:outerShdw blurRad="38100" dist="38100" dir="2700000" algn="tl">
                    <a:srgbClr val="000000">
                      <a:alpha val="43137"/>
                    </a:srgbClr>
                  </a:outerShdw>
                </a:effectLst>
              </a:rPr>
              <a:t>, </a:t>
            </a:r>
            <a:r>
              <a:rPr lang="en-IN" sz="2400" dirty="0" err="1">
                <a:effectLst>
                  <a:outerShdw blurRad="38100" dist="38100" dir="2700000" algn="tl">
                    <a:srgbClr val="000000">
                      <a:alpha val="43137"/>
                    </a:srgbClr>
                  </a:outerShdw>
                </a:effectLst>
              </a:rPr>
              <a:t>Kerbros</a:t>
            </a:r>
            <a:r>
              <a:rPr lang="en-IN" sz="2400" dirty="0">
                <a:effectLst>
                  <a:outerShdw blurRad="38100" dist="38100" dir="2700000" algn="tl">
                    <a:srgbClr val="000000">
                      <a:alpha val="43137"/>
                    </a:srgbClr>
                  </a:outerShdw>
                </a:effectLst>
              </a:rPr>
              <a:t>, SSSD ).</a:t>
            </a:r>
          </a:p>
          <a:p>
            <a:endParaRPr lang="en-IN" sz="24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8832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57C1CF-D8FF-4F9A-A19F-D24429C1B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1219516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B1B8B9-9350-479E-8363-A132D0D4D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83126" cy="7088957"/>
          </a:xfrm>
          <a:prstGeom prst="rect">
            <a:avLst/>
          </a:prstGeom>
        </p:spPr>
      </p:pic>
      <p:sp>
        <p:nvSpPr>
          <p:cNvPr id="3" name="TextBox 2">
            <a:extLst>
              <a:ext uri="{FF2B5EF4-FFF2-40B4-BE49-F238E27FC236}">
                <a16:creationId xmlns:a16="http://schemas.microsoft.com/office/drawing/2014/main" id="{8D2FF8E5-BC8E-41C9-B7F1-BD3D573E89B6}"/>
              </a:ext>
            </a:extLst>
          </p:cNvPr>
          <p:cNvSpPr txBox="1"/>
          <p:nvPr/>
        </p:nvSpPr>
        <p:spPr>
          <a:xfrm>
            <a:off x="3743227" y="3282867"/>
            <a:ext cx="650450" cy="523220"/>
          </a:xfrm>
          <a:prstGeom prst="rect">
            <a:avLst/>
          </a:prstGeom>
          <a:noFill/>
        </p:spPr>
        <p:txBody>
          <a:bodyPr wrap="square" rtlCol="0">
            <a:spAutoFit/>
          </a:bodyPr>
          <a:lstStyle/>
          <a:p>
            <a:r>
              <a:rPr lang="en-IN" sz="2800" dirty="0"/>
              <a:t>1</a:t>
            </a:r>
          </a:p>
        </p:txBody>
      </p:sp>
      <p:sp>
        <p:nvSpPr>
          <p:cNvPr id="4" name="TextBox 3">
            <a:extLst>
              <a:ext uri="{FF2B5EF4-FFF2-40B4-BE49-F238E27FC236}">
                <a16:creationId xmlns:a16="http://schemas.microsoft.com/office/drawing/2014/main" id="{A164EF9C-63D9-4877-9E92-115F1EEDFC67}"/>
              </a:ext>
            </a:extLst>
          </p:cNvPr>
          <p:cNvSpPr txBox="1"/>
          <p:nvPr/>
        </p:nvSpPr>
        <p:spPr>
          <a:xfrm>
            <a:off x="5053552" y="4366413"/>
            <a:ext cx="650450" cy="523220"/>
          </a:xfrm>
          <a:prstGeom prst="rect">
            <a:avLst/>
          </a:prstGeom>
          <a:noFill/>
        </p:spPr>
        <p:txBody>
          <a:bodyPr wrap="square" rtlCol="0">
            <a:spAutoFit/>
          </a:bodyPr>
          <a:lstStyle/>
          <a:p>
            <a:r>
              <a:rPr lang="en-IN" sz="2800" dirty="0"/>
              <a:t>2</a:t>
            </a:r>
          </a:p>
        </p:txBody>
      </p:sp>
    </p:spTree>
    <p:extLst>
      <p:ext uri="{BB962C8B-B14F-4D97-AF65-F5344CB8AC3E}">
        <p14:creationId xmlns:p14="http://schemas.microsoft.com/office/powerpoint/2010/main" val="60095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A9584B-B0D1-4BDD-A102-4FC1DB827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8532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A9E7A7-6561-406A-9E45-A224C04E50CD}"/>
              </a:ext>
            </a:extLst>
          </p:cNvPr>
          <p:cNvSpPr txBox="1"/>
          <p:nvPr/>
        </p:nvSpPr>
        <p:spPr>
          <a:xfrm>
            <a:off x="1" y="0"/>
            <a:ext cx="12192000" cy="8956298"/>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slides in detail  </a:t>
            </a:r>
            <a:endParaRPr lang="en-IN" sz="48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r>
              <a:rPr lang="en-IN" sz="1600" dirty="0">
                <a:effectLst>
                  <a:outerShdw blurRad="38100" dist="38100" dir="2700000" algn="tl">
                    <a:srgbClr val="000000">
                      <a:alpha val="43137"/>
                    </a:srgbClr>
                  </a:outerShdw>
                </a:effectLst>
              </a:rPr>
              <a:t>Docker:</a:t>
            </a:r>
            <a:endParaRPr lang="en-IN" sz="2400" dirty="0">
              <a:effectLst>
                <a:outerShdw blurRad="38100" dist="38100" dir="2700000" algn="tl">
                  <a:srgbClr val="000000">
                    <a:alpha val="43137"/>
                  </a:srgbClr>
                </a:outerShdw>
              </a:effectLst>
            </a:endParaRPr>
          </a:p>
          <a:p>
            <a:pPr marL="342900" indent="-342900">
              <a:buAutoNum type="arabicPeriod"/>
            </a:pPr>
            <a:r>
              <a:rPr lang="en-IN" sz="1600" dirty="0">
                <a:effectLst>
                  <a:outerShdw blurRad="38100" dist="38100" dir="2700000" algn="tl">
                    <a:srgbClr val="000000">
                      <a:alpha val="43137"/>
                    </a:srgbClr>
                  </a:outerShdw>
                </a:effectLst>
              </a:rPr>
              <a:t>Docker is slower as compared to the Podman.</a:t>
            </a:r>
          </a:p>
          <a:p>
            <a:pPr marL="342900" indent="-342900">
              <a:buAutoNum type="arabicPeriod"/>
            </a:pPr>
            <a:r>
              <a:rPr lang="en-IN" sz="1600" dirty="0">
                <a:effectLst>
                  <a:outerShdw blurRad="38100" dist="38100" dir="2700000" algn="tl">
                    <a:srgbClr val="000000">
                      <a:alpha val="43137"/>
                    </a:srgbClr>
                  </a:outerShdw>
                </a:effectLst>
              </a:rPr>
              <a:t>Docker engine contacts dockerd ( process / daemon ) to contact runc to deploy the container.</a:t>
            </a:r>
          </a:p>
          <a:p>
            <a:pPr marL="342900" indent="-342900">
              <a:buAutoNum type="arabicPeriod"/>
            </a:pPr>
            <a:r>
              <a:rPr lang="en-IN" sz="1600" dirty="0">
                <a:effectLst>
                  <a:outerShdw blurRad="38100" dist="38100" dir="2700000" algn="tl">
                    <a:srgbClr val="000000">
                      <a:alpha val="43137"/>
                    </a:srgbClr>
                  </a:outerShdw>
                </a:effectLst>
              </a:rPr>
              <a:t>If the docker engine crashes all the container will also be affected.</a:t>
            </a:r>
          </a:p>
          <a:p>
            <a:pPr marL="342900" indent="-342900">
              <a:buAutoNum type="arabicPeriod"/>
            </a:pPr>
            <a:r>
              <a:rPr lang="en-IN" sz="1600" dirty="0">
                <a:effectLst>
                  <a:outerShdw blurRad="38100" dist="38100" dir="2700000" algn="tl">
                    <a:srgbClr val="000000">
                      <a:alpha val="43137"/>
                    </a:srgbClr>
                  </a:outerShdw>
                </a:effectLst>
              </a:rPr>
              <a:t>Due to docker using processes that are venerable and can lead to failure of the services given by the containers  running on the top of the docker engine.</a:t>
            </a:r>
          </a:p>
          <a:p>
            <a:pPr marL="342900" indent="-342900">
              <a:buAutoNum type="arabicPeriod"/>
            </a:pPr>
            <a:r>
              <a:rPr lang="en-IN" sz="1600" dirty="0">
                <a:effectLst>
                  <a:outerShdw blurRad="38100" dist="38100" dir="2700000" algn="tl">
                    <a:srgbClr val="000000">
                      <a:alpha val="43137"/>
                    </a:srgbClr>
                  </a:outerShdw>
                </a:effectLst>
              </a:rPr>
              <a:t>Docker also gives additional features  to manage storage ( volume ) , Networking due to these reasons docker becomes slow.</a:t>
            </a:r>
          </a:p>
          <a:p>
            <a:pPr marL="342900" indent="-342900">
              <a:buAutoNum type="arabicPeriod"/>
            </a:pPr>
            <a:r>
              <a:rPr lang="en-IN" sz="1600" dirty="0">
                <a:effectLst>
                  <a:outerShdw blurRad="38100" dist="38100" dir="2700000" algn="tl">
                    <a:srgbClr val="000000">
                      <a:alpha val="43137"/>
                    </a:srgbClr>
                  </a:outerShdw>
                </a:effectLst>
              </a:rPr>
              <a:t>Docker is less secure due to it being using the daemon.</a:t>
            </a:r>
          </a:p>
          <a:p>
            <a:pPr marL="342900" indent="-342900">
              <a:buAutoNum type="arabicPeriod"/>
            </a:pPr>
            <a:endParaRPr lang="en-IN" sz="1600" dirty="0">
              <a:effectLst>
                <a:outerShdw blurRad="38100" dist="38100" dir="2700000" algn="tl">
                  <a:srgbClr val="000000">
                    <a:alpha val="43137"/>
                  </a:srgbClr>
                </a:outerShdw>
              </a:effectLst>
            </a:endParaRPr>
          </a:p>
          <a:p>
            <a:r>
              <a:rPr lang="en-IN" sz="1600" dirty="0">
                <a:effectLst>
                  <a:outerShdw blurRad="38100" dist="38100" dir="2700000" algn="tl">
                    <a:srgbClr val="000000">
                      <a:alpha val="43137"/>
                    </a:srgbClr>
                  </a:outerShdw>
                </a:effectLst>
              </a:rPr>
              <a:t>Podman:</a:t>
            </a:r>
          </a:p>
          <a:p>
            <a:pPr marL="342900" indent="-342900">
              <a:buAutoNum type="arabicPeriod"/>
            </a:pPr>
            <a:r>
              <a:rPr lang="en-IN" sz="1600" dirty="0">
                <a:effectLst>
                  <a:outerShdw blurRad="38100" dist="38100" dir="2700000" algn="tl">
                    <a:srgbClr val="000000">
                      <a:alpha val="43137"/>
                    </a:srgbClr>
                  </a:outerShdw>
                </a:effectLst>
              </a:rPr>
              <a:t>Podman is faster as compared to the Docker.</a:t>
            </a:r>
          </a:p>
          <a:p>
            <a:pPr marL="342900" indent="-342900">
              <a:buAutoNum type="arabicPeriod"/>
            </a:pPr>
            <a:r>
              <a:rPr lang="en-IN" sz="1600" dirty="0">
                <a:effectLst>
                  <a:outerShdw blurRad="38100" dist="38100" dir="2700000" algn="tl">
                    <a:srgbClr val="000000">
                      <a:alpha val="43137"/>
                    </a:srgbClr>
                  </a:outerShdw>
                </a:effectLst>
              </a:rPr>
              <a:t>Podman engine contact runc directly to deploy the container.</a:t>
            </a:r>
          </a:p>
          <a:p>
            <a:pPr marL="342900" indent="-342900">
              <a:buAutoNum type="arabicPeriod"/>
            </a:pPr>
            <a:r>
              <a:rPr lang="en-IN" sz="1600" dirty="0">
                <a:effectLst>
                  <a:outerShdw blurRad="38100" dist="38100" dir="2700000" algn="tl">
                    <a:srgbClr val="000000">
                      <a:alpha val="43137"/>
                    </a:srgbClr>
                  </a:outerShdw>
                </a:effectLst>
              </a:rPr>
              <a:t>If the podman engine crashes all the container will not be affected.</a:t>
            </a:r>
          </a:p>
          <a:p>
            <a:pPr marL="342900" indent="-342900">
              <a:buAutoNum type="arabicPeriod"/>
            </a:pPr>
            <a:r>
              <a:rPr lang="en-IN" sz="1600" dirty="0">
                <a:effectLst>
                  <a:outerShdw blurRad="38100" dist="38100" dir="2700000" algn="tl">
                    <a:srgbClr val="000000">
                      <a:alpha val="43137"/>
                    </a:srgbClr>
                  </a:outerShdw>
                </a:effectLst>
              </a:rPr>
              <a:t>Due to Podman being daemonless it is more secure than the docker and failure of the podman engine won’t affect the pods running on the top of the podman engine.</a:t>
            </a:r>
          </a:p>
          <a:p>
            <a:pPr marL="342900" indent="-342900">
              <a:buAutoNum type="arabicPeriod"/>
            </a:pPr>
            <a:r>
              <a:rPr lang="en-IN" sz="1600" dirty="0">
                <a:effectLst>
                  <a:outerShdw blurRad="38100" dist="38100" dir="2700000" algn="tl">
                    <a:srgbClr val="000000">
                      <a:alpha val="43137"/>
                    </a:srgbClr>
                  </a:outerShdw>
                </a:effectLst>
              </a:rPr>
              <a:t>Podman sole purpose is to launch containers.</a:t>
            </a:r>
          </a:p>
          <a:p>
            <a:pPr marL="342900" indent="-342900">
              <a:buAutoNum type="arabicPeriod"/>
            </a:pPr>
            <a:r>
              <a:rPr lang="en-IN" sz="1600" dirty="0">
                <a:effectLst>
                  <a:outerShdw blurRad="38100" dist="38100" dir="2700000" algn="tl">
                    <a:srgbClr val="000000">
                      <a:alpha val="43137"/>
                    </a:srgbClr>
                  </a:outerShdw>
                </a:effectLst>
              </a:rPr>
              <a:t>Podman is more secure due to it being daemonless</a:t>
            </a:r>
          </a:p>
          <a:p>
            <a:pPr marL="342900" indent="-342900">
              <a:buFontTx/>
              <a:buAutoNum type="arabicPeriod"/>
            </a:pPr>
            <a:r>
              <a:rPr lang="en-US" sz="1600" dirty="0">
                <a:effectLst>
                  <a:outerShdw blurRad="38100" dist="38100" dir="2700000" algn="tl">
                    <a:srgbClr val="000000">
                      <a:alpha val="43137"/>
                    </a:srgbClr>
                  </a:outerShdw>
                </a:effectLst>
              </a:rPr>
              <a:t>Migrating from Docker to Podman is very easy.</a:t>
            </a:r>
          </a:p>
          <a:p>
            <a:pPr marL="342900" indent="-342900">
              <a:buAutoNum type="arabicPeriod"/>
            </a:pPr>
            <a:r>
              <a:rPr lang="en-US" sz="1600" dirty="0">
                <a:effectLst>
                  <a:outerShdw blurRad="38100" dist="38100" dir="2700000" algn="tl">
                    <a:srgbClr val="000000">
                      <a:alpha val="43137"/>
                    </a:srgbClr>
                  </a:outerShdw>
                </a:effectLst>
              </a:rPr>
              <a:t>You need to install Podman instead of Docker. You do not need to start or manage a daemon process like the Docker daemon.</a:t>
            </a:r>
          </a:p>
          <a:p>
            <a:pPr marL="342900" indent="-342900">
              <a:buAutoNum type="arabicPeriod"/>
            </a:pPr>
            <a:r>
              <a:rPr lang="en-US" sz="1600" dirty="0">
                <a:effectLst>
                  <a:outerShdw blurRad="38100" dist="38100" dir="2700000" algn="tl">
                    <a:srgbClr val="000000">
                      <a:alpha val="43137"/>
                    </a:srgbClr>
                  </a:outerShdw>
                </a:effectLst>
              </a:rPr>
              <a:t>The commands that you use with Docker will be the same for Podman.</a:t>
            </a:r>
            <a:endParaRPr lang="en-IN" sz="1600" dirty="0">
              <a:effectLst>
                <a:outerShdw blurRad="38100" dist="38100" dir="2700000" algn="tl">
                  <a:srgbClr val="000000">
                    <a:alpha val="43137"/>
                  </a:srgbClr>
                </a:outerShdw>
              </a:effectLst>
            </a:endParaRPr>
          </a:p>
          <a:p>
            <a:pPr marL="342900" indent="-342900">
              <a:buAutoNum type="arabicPeriod"/>
            </a:pPr>
            <a:r>
              <a:rPr lang="en-US" sz="1600" dirty="0">
                <a:effectLst>
                  <a:outerShdw blurRad="38100" dist="38100" dir="2700000" algn="tl">
                    <a:srgbClr val="000000">
                      <a:alpha val="43137"/>
                    </a:srgbClr>
                  </a:outerShdw>
                </a:effectLst>
              </a:rPr>
              <a:t>Images of Docker is compatible with Podman.</a:t>
            </a:r>
          </a:p>
          <a:p>
            <a:pPr marL="342900" indent="-342900">
              <a:buAutoNum type="arabicPeriod"/>
            </a:pPr>
            <a:r>
              <a:rPr lang="en-US" sz="1600" dirty="0">
                <a:effectLst>
                  <a:outerShdw blurRad="38100" dist="38100" dir="2700000" algn="tl">
                    <a:srgbClr val="000000">
                      <a:alpha val="43137"/>
                    </a:srgbClr>
                  </a:outerShdw>
                </a:effectLst>
              </a:rPr>
              <a:t>Podman stores its containers and images in a different place than Docker</a:t>
            </a:r>
            <a:r>
              <a:rPr lang="en-IN" sz="1600" dirty="0">
                <a:effectLst>
                  <a:outerShdw blurRad="38100" dist="38100" dir="2700000" algn="tl">
                    <a:srgbClr val="000000">
                      <a:alpha val="43137"/>
                    </a:srgbClr>
                  </a:outerShdw>
                </a:effectLst>
              </a:rPr>
              <a:t>.</a:t>
            </a: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74641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D55235-3024-4FBF-8DAC-4D415ECE3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34771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A2807D-3B68-4B37-B336-E6EAE0649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70669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EFDF38-A1F5-45B5-A1EE-D4AB0837E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6343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B1D752-2F80-4EC5-86AB-F46B88989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6413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33C5FA-1A4C-4D25-AD82-96B8AC5BB2EF}"/>
              </a:ext>
            </a:extLst>
          </p:cNvPr>
          <p:cNvSpPr txBox="1"/>
          <p:nvPr/>
        </p:nvSpPr>
        <p:spPr>
          <a:xfrm>
            <a:off x="1" y="0"/>
            <a:ext cx="12192000" cy="5262979"/>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slides in detail  </a:t>
            </a:r>
            <a:endParaRPr lang="en-IN" sz="4800" dirty="0">
              <a:effectLst>
                <a:outerShdw blurRad="38100" dist="38100" dir="2700000" algn="tl">
                  <a:srgbClr val="000000">
                    <a:alpha val="43137"/>
                  </a:srgbClr>
                </a:outerShdw>
              </a:effectLst>
            </a:endParaRPr>
          </a:p>
          <a:p>
            <a:pPr marL="342900" indent="-342900">
              <a:buAutoNum type="arabicPeriod"/>
            </a:pPr>
            <a:r>
              <a:rPr lang="en-IN" sz="1600" dirty="0">
                <a:effectLst>
                  <a:outerShdw blurRad="38100" dist="38100" dir="2700000" algn="tl">
                    <a:srgbClr val="000000">
                      <a:alpha val="43137"/>
                    </a:srgbClr>
                  </a:outerShdw>
                </a:effectLst>
              </a:rPr>
              <a:t>To install Podman:</a:t>
            </a:r>
          </a:p>
          <a:p>
            <a:r>
              <a:rPr lang="en-IN" sz="1600" dirty="0">
                <a:effectLst>
                  <a:outerShdw blurRad="38100" dist="38100" dir="2700000" algn="tl">
                    <a:srgbClr val="000000">
                      <a:alpha val="43137"/>
                    </a:srgbClr>
                  </a:outerShdw>
                </a:effectLst>
              </a:rPr>
              <a:t>        &gt;  configure the RHEL 8 iso local yum</a:t>
            </a:r>
          </a:p>
          <a:p>
            <a:r>
              <a:rPr lang="en-IN" sz="1600" dirty="0">
                <a:effectLst>
                  <a:outerShdw blurRad="38100" dist="38100" dir="2700000" algn="tl">
                    <a:srgbClr val="000000">
                      <a:alpha val="43137"/>
                    </a:srgbClr>
                  </a:outerShdw>
                </a:effectLst>
              </a:rPr>
              <a:t>        &gt;  yum  module   install    container-tools    -y</a:t>
            </a:r>
          </a:p>
          <a:p>
            <a:pPr marL="342900" indent="-342900">
              <a:buAutoNum type="arabicPeriod" startAt="2"/>
            </a:pPr>
            <a:r>
              <a:rPr lang="en-IN" sz="1600" dirty="0">
                <a:effectLst>
                  <a:outerShdw blurRad="38100" dist="38100" dir="2700000" algn="tl">
                    <a:srgbClr val="000000">
                      <a:alpha val="43137"/>
                    </a:srgbClr>
                  </a:outerShdw>
                </a:effectLst>
              </a:rPr>
              <a:t>It will install all the container tools which we required for container support.</a:t>
            </a:r>
          </a:p>
          <a:p>
            <a:pPr marL="342900" indent="-342900">
              <a:buAutoNum type="arabicPeriod" startAt="2"/>
            </a:pPr>
            <a:r>
              <a:rPr lang="en-IN" sz="1600" dirty="0">
                <a:effectLst>
                  <a:outerShdw blurRad="38100" dist="38100" dir="2700000" algn="tl">
                    <a:srgbClr val="000000">
                      <a:alpha val="43137"/>
                    </a:srgbClr>
                  </a:outerShdw>
                </a:effectLst>
              </a:rPr>
              <a:t>To check if it’s daemonless run:  </a:t>
            </a:r>
          </a:p>
          <a:p>
            <a:r>
              <a:rPr lang="en-IN" sz="1600" b="1" dirty="0">
                <a:effectLst>
                  <a:outerShdw blurRad="38100" dist="38100" dir="2700000" algn="tl">
                    <a:srgbClr val="000000">
                      <a:alpha val="43137"/>
                    </a:srgbClr>
                  </a:outerShdw>
                </a:effectLst>
              </a:rPr>
              <a:t>          &gt;      </a:t>
            </a:r>
            <a:r>
              <a:rPr lang="en-IN" sz="1600" b="1" dirty="0" err="1">
                <a:effectLst>
                  <a:outerShdw blurRad="38100" dist="38100" dir="2700000" algn="tl">
                    <a:srgbClr val="000000">
                      <a:alpha val="43137"/>
                    </a:srgbClr>
                  </a:outerShdw>
                </a:effectLst>
              </a:rPr>
              <a:t>systemctl</a:t>
            </a:r>
            <a:r>
              <a:rPr lang="en-IN" sz="1600" b="1" dirty="0">
                <a:effectLst>
                  <a:outerShdw blurRad="38100" dist="38100" dir="2700000" algn="tl">
                    <a:srgbClr val="000000">
                      <a:alpha val="43137"/>
                    </a:srgbClr>
                  </a:outerShdw>
                </a:effectLst>
              </a:rPr>
              <a:t>   restart     </a:t>
            </a:r>
            <a:r>
              <a:rPr lang="en-IN" sz="1600" b="1" dirty="0" err="1">
                <a:effectLst>
                  <a:outerShdw blurRad="38100" dist="38100" dir="2700000" algn="tl">
                    <a:srgbClr val="000000">
                      <a:alpha val="43137"/>
                    </a:srgbClr>
                  </a:outerShdw>
                </a:effectLst>
              </a:rPr>
              <a:t>podman.service</a:t>
            </a:r>
            <a:r>
              <a:rPr lang="en-IN" sz="1600" dirty="0">
                <a:effectLst>
                  <a:outerShdw blurRad="38100" dist="38100" dir="2700000" algn="tl">
                    <a:srgbClr val="000000">
                      <a:alpha val="43137"/>
                    </a:srgbClr>
                  </a:outerShdw>
                </a:effectLst>
              </a:rPr>
              <a:t>    </a:t>
            </a:r>
          </a:p>
          <a:p>
            <a:r>
              <a:rPr lang="en-IN" sz="1600" dirty="0">
                <a:effectLst>
                  <a:outerShdw blurRad="38100" dist="38100" dir="2700000" algn="tl">
                    <a:srgbClr val="000000">
                      <a:alpha val="43137"/>
                    </a:srgbClr>
                  </a:outerShdw>
                </a:effectLst>
              </a:rPr>
              <a:t>          &gt;      podman  pull    centos:8</a:t>
            </a:r>
          </a:p>
          <a:p>
            <a:r>
              <a:rPr lang="en-IN" sz="1600" dirty="0">
                <a:effectLst>
                  <a:outerShdw blurRad="38100" dist="38100" dir="2700000" algn="tl">
                    <a:srgbClr val="000000">
                      <a:alpha val="43137"/>
                    </a:srgbClr>
                  </a:outerShdw>
                </a:effectLst>
              </a:rPr>
              <a:t>          &gt;      podman  images                          (  which in turn proves that podman is daemonless / </a:t>
            </a:r>
            <a:r>
              <a:rPr lang="en-IN" sz="1600" dirty="0" err="1">
                <a:effectLst>
                  <a:outerShdw blurRad="38100" dist="38100" dir="2700000" algn="tl">
                    <a:srgbClr val="000000">
                      <a:alpha val="43137"/>
                    </a:srgbClr>
                  </a:outerShdw>
                </a:effectLst>
              </a:rPr>
              <a:t>serviceless</a:t>
            </a:r>
            <a:r>
              <a:rPr lang="en-IN" sz="1600" dirty="0">
                <a:effectLst>
                  <a:outerShdw blurRad="38100" dist="38100" dir="2700000" algn="tl">
                    <a:srgbClr val="000000">
                      <a:alpha val="43137"/>
                    </a:srgbClr>
                  </a:outerShdw>
                </a:effectLst>
              </a:rPr>
              <a:t>  due to that we need not to start    )</a:t>
            </a:r>
          </a:p>
          <a:p>
            <a:r>
              <a:rPr lang="en-IN" sz="1600" dirty="0">
                <a:effectLst>
                  <a:outerShdw blurRad="38100" dist="38100" dir="2700000" algn="tl">
                    <a:srgbClr val="000000">
                      <a:alpha val="43137"/>
                    </a:srgbClr>
                  </a:outerShdw>
                </a:effectLst>
              </a:rPr>
              <a:t>                                                                          (  services to use podman                                                                                                                                   )       </a:t>
            </a:r>
          </a:p>
          <a:p>
            <a:pPr marL="342900" indent="-342900">
              <a:buAutoNum type="arabicPeriod" startAt="2"/>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24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4763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98E9C4-3D39-4F0D-A355-B03AFC4B7ECE}"/>
              </a:ext>
            </a:extLst>
          </p:cNvPr>
          <p:cNvSpPr txBox="1"/>
          <p:nvPr/>
        </p:nvSpPr>
        <p:spPr>
          <a:xfrm>
            <a:off x="0" y="0"/>
            <a:ext cx="12192000" cy="6986528"/>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Thanks For Reading</a:t>
            </a:r>
            <a:endParaRPr lang="en-IN" sz="3600" dirty="0">
              <a:effectLst>
                <a:outerShdw blurRad="38100" dist="38100" dir="2700000" algn="tl">
                  <a:srgbClr val="000000">
                    <a:alpha val="43137"/>
                  </a:srgbClr>
                </a:outerShdw>
              </a:effectLst>
              <a:sym typeface="Wingdings" panose="05000000000000000000" pitchFamily="2" charset="2"/>
            </a:endParaRPr>
          </a:p>
          <a:p>
            <a:pPr marL="685800" indent="-685800">
              <a:buFont typeface="Wingdings" panose="05000000000000000000" pitchFamily="2" charset="2"/>
              <a:buChar char="Ø"/>
            </a:pPr>
            <a:r>
              <a:rPr lang="en-IN" sz="2800" dirty="0">
                <a:effectLst>
                  <a:outerShdw blurRad="38100" dist="38100" dir="2700000" algn="tl">
                    <a:srgbClr val="000000">
                      <a:alpha val="43137"/>
                    </a:srgbClr>
                  </a:outerShdw>
                </a:effectLst>
                <a:sym typeface="Wingdings" panose="05000000000000000000" pitchFamily="2" charset="2"/>
              </a:rPr>
              <a:t>Docker and Podman are both great tools use them depending on the use cases.</a:t>
            </a:r>
          </a:p>
          <a:p>
            <a:pPr marL="685800" indent="-685800">
              <a:buFont typeface="Wingdings" panose="05000000000000000000" pitchFamily="2" charset="2"/>
              <a:buChar char="Ø"/>
            </a:pPr>
            <a:endParaRPr lang="en-IN" sz="2800" dirty="0">
              <a:effectLst>
                <a:outerShdw blurRad="38100" dist="38100" dir="2700000" algn="tl">
                  <a:srgbClr val="000000">
                    <a:alpha val="43137"/>
                  </a:srgbClr>
                </a:outerShdw>
              </a:effectLst>
              <a:sym typeface="Wingdings" panose="05000000000000000000" pitchFamily="2" charset="2"/>
            </a:endParaRPr>
          </a:p>
          <a:p>
            <a:pPr marL="685800" indent="-685800">
              <a:buFont typeface="Wingdings" panose="05000000000000000000" pitchFamily="2" charset="2"/>
              <a:buChar char="Ø"/>
            </a:pPr>
            <a:r>
              <a:rPr lang="en-IN" sz="2800" dirty="0">
                <a:effectLst>
                  <a:outerShdw blurRad="38100" dist="38100" dir="2700000" algn="tl">
                    <a:srgbClr val="000000">
                      <a:alpha val="43137"/>
                    </a:srgbClr>
                  </a:outerShdw>
                </a:effectLst>
                <a:sym typeface="Wingdings" panose="05000000000000000000" pitchFamily="2" charset="2"/>
              </a:rPr>
              <a:t>Credits to Vimal </a:t>
            </a:r>
            <a:r>
              <a:rPr lang="en-IN" sz="2800" dirty="0" err="1">
                <a:effectLst>
                  <a:outerShdw blurRad="38100" dist="38100" dir="2700000" algn="tl">
                    <a:srgbClr val="000000">
                      <a:alpha val="43137"/>
                    </a:srgbClr>
                  </a:outerShdw>
                </a:effectLst>
                <a:sym typeface="Wingdings" panose="05000000000000000000" pitchFamily="2" charset="2"/>
              </a:rPr>
              <a:t>Daga</a:t>
            </a:r>
            <a:r>
              <a:rPr lang="en-IN" sz="2800" dirty="0">
                <a:effectLst>
                  <a:outerShdw blurRad="38100" dist="38100" dir="2700000" algn="tl">
                    <a:srgbClr val="000000">
                      <a:alpha val="43137"/>
                    </a:srgbClr>
                  </a:outerShdw>
                </a:effectLst>
                <a:sym typeface="Wingdings" panose="05000000000000000000" pitchFamily="2" charset="2"/>
              </a:rPr>
              <a:t> sir for teaching me.</a:t>
            </a:r>
          </a:p>
          <a:p>
            <a:pPr marL="685800" indent="-685800">
              <a:buFont typeface="Wingdings" panose="05000000000000000000" pitchFamily="2" charset="2"/>
              <a:buChar char="Ø"/>
            </a:pPr>
            <a:endParaRPr lang="en-IN" sz="2800" dirty="0">
              <a:effectLst>
                <a:outerShdw blurRad="38100" dist="38100" dir="2700000" algn="tl">
                  <a:srgbClr val="000000">
                    <a:alpha val="43137"/>
                  </a:srgbClr>
                </a:outerShdw>
              </a:effectLst>
              <a:sym typeface="Wingdings" panose="05000000000000000000" pitchFamily="2" charset="2"/>
            </a:endParaRPr>
          </a:p>
          <a:p>
            <a:pPr marL="685800" indent="-685800">
              <a:buFont typeface="Wingdings" panose="05000000000000000000" pitchFamily="2" charset="2"/>
              <a:buChar char="Ø"/>
            </a:pPr>
            <a:r>
              <a:rPr lang="en-IN" sz="2800" dirty="0">
                <a:effectLst>
                  <a:outerShdw blurRad="38100" dist="38100" dir="2700000" algn="tl">
                    <a:srgbClr val="000000">
                      <a:alpha val="43137"/>
                    </a:srgbClr>
                  </a:outerShdw>
                </a:effectLst>
                <a:sym typeface="Wingdings" panose="05000000000000000000" pitchFamily="2" charset="2"/>
              </a:rPr>
              <a:t>Would like to share my knowledge that I have gained from learning also as sharing is caring by sharing what I learnt is like helping myself as well as others.  Have a great day.</a:t>
            </a:r>
          </a:p>
          <a:p>
            <a:pPr marL="685800" indent="-685800">
              <a:buFont typeface="Wingdings" panose="05000000000000000000" pitchFamily="2" charset="2"/>
              <a:buChar char="Ø"/>
            </a:pPr>
            <a:endParaRPr lang="en-IN" sz="2800" dirty="0">
              <a:effectLst>
                <a:outerShdw blurRad="38100" dist="38100" dir="2700000" algn="tl">
                  <a:srgbClr val="000000">
                    <a:alpha val="43137"/>
                  </a:srgbClr>
                </a:outerShdw>
              </a:effectLst>
              <a:sym typeface="Wingdings" panose="05000000000000000000" pitchFamily="2" charset="2"/>
            </a:endParaRPr>
          </a:p>
          <a:p>
            <a:pPr marL="685800" indent="-685800">
              <a:buFont typeface="Wingdings" panose="05000000000000000000" pitchFamily="2" charset="2"/>
              <a:buChar char="Ø"/>
            </a:pPr>
            <a:r>
              <a:rPr lang="en-IN" sz="2800" dirty="0">
                <a:effectLst>
                  <a:outerShdw blurRad="38100" dist="38100" dir="2700000" algn="tl">
                    <a:srgbClr val="000000">
                      <a:alpha val="43137"/>
                    </a:srgbClr>
                  </a:outerShdw>
                </a:effectLst>
                <a:sym typeface="Wingdings" panose="05000000000000000000" pitchFamily="2" charset="2"/>
              </a:rPr>
              <a:t>These slides made By Chandra Shekhar  Sharma </a:t>
            </a:r>
          </a:p>
          <a:p>
            <a:pPr marL="685800" indent="-685800">
              <a:buFont typeface="Wingdings" panose="05000000000000000000" pitchFamily="2" charset="2"/>
              <a:buChar char="Ø"/>
            </a:pPr>
            <a:endParaRPr lang="en-IN" sz="2800" dirty="0">
              <a:effectLst>
                <a:outerShdw blurRad="38100" dist="38100" dir="2700000" algn="tl">
                  <a:srgbClr val="000000">
                    <a:alpha val="43137"/>
                  </a:srgbClr>
                </a:outerShdw>
              </a:effectLst>
              <a:sym typeface="Wingdings" panose="05000000000000000000" pitchFamily="2" charset="2"/>
            </a:endParaRPr>
          </a:p>
          <a:p>
            <a:pPr marL="685800" indent="-685800">
              <a:buFont typeface="Wingdings" panose="05000000000000000000" pitchFamily="2" charset="2"/>
              <a:buChar char="Ø"/>
            </a:pPr>
            <a:r>
              <a:rPr lang="en-IN" sz="2800" dirty="0">
                <a:effectLst>
                  <a:outerShdw blurRad="38100" dist="38100" dir="2700000" algn="tl">
                    <a:srgbClr val="000000">
                      <a:alpha val="43137"/>
                    </a:srgbClr>
                  </a:outerShdw>
                </a:effectLst>
                <a:sym typeface="Wingdings" panose="05000000000000000000" pitchFamily="2" charset="2"/>
              </a:rPr>
              <a:t>LinkedIn profile link:  </a:t>
            </a:r>
            <a:r>
              <a:rPr lang="en-IN" sz="2800" dirty="0">
                <a:hlinkClick r:id="rId2"/>
              </a:rPr>
              <a:t>https://www.linkedin.com/in/chandra-shekhar-s-a76b37158/</a:t>
            </a:r>
            <a:endParaRPr lang="en-IN" sz="2800" dirty="0">
              <a:effectLst>
                <a:outerShdw blurRad="38100" dist="38100" dir="2700000" algn="tl">
                  <a:srgbClr val="000000">
                    <a:alpha val="43137"/>
                  </a:srgbClr>
                </a:outerShdw>
              </a:effectLst>
              <a:sym typeface="Wingdings" panose="05000000000000000000" pitchFamily="2" charset="2"/>
            </a:endParaRPr>
          </a:p>
          <a:p>
            <a:endParaRPr lang="en-IN" sz="3600" dirty="0">
              <a:effectLst>
                <a:outerShdw blurRad="38100" dist="38100" dir="2700000" algn="tl">
                  <a:srgbClr val="000000">
                    <a:alpha val="43137"/>
                  </a:srgbClr>
                </a:outerShdw>
              </a:effectLst>
              <a:sym typeface="Wingdings" panose="05000000000000000000" pitchFamily="2" charset="2"/>
            </a:endParaRPr>
          </a:p>
        </p:txBody>
      </p:sp>
    </p:spTree>
    <p:extLst>
      <p:ext uri="{BB962C8B-B14F-4D97-AF65-F5344CB8AC3E}">
        <p14:creationId xmlns:p14="http://schemas.microsoft.com/office/powerpoint/2010/main" val="233376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15568A-1403-4E56-B574-2298B874CF01}"/>
              </a:ext>
            </a:extLst>
          </p:cNvPr>
          <p:cNvSpPr txBox="1"/>
          <p:nvPr/>
        </p:nvSpPr>
        <p:spPr>
          <a:xfrm>
            <a:off x="0" y="0"/>
            <a:ext cx="12192000" cy="4031873"/>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Prerequisite </a:t>
            </a:r>
          </a:p>
          <a:p>
            <a:endParaRPr lang="en-IN" sz="4800" u="sng" dirty="0">
              <a:effectLst>
                <a:outerShdw blurRad="38100" dist="38100" dir="2700000" algn="tl">
                  <a:srgbClr val="000000">
                    <a:alpha val="43137"/>
                  </a:srgbClr>
                </a:outerShdw>
              </a:effectLst>
            </a:endParaRPr>
          </a:p>
          <a:p>
            <a:r>
              <a:rPr lang="en-IN" sz="2800" dirty="0">
                <a:effectLst>
                  <a:outerShdw blurRad="38100" dist="38100" dir="2700000" algn="tl">
                    <a:srgbClr val="000000">
                      <a:alpha val="43137"/>
                    </a:srgbClr>
                  </a:outerShdw>
                </a:effectLst>
              </a:rPr>
              <a:t>&gt;  </a:t>
            </a:r>
            <a:r>
              <a:rPr lang="en-US" sz="2800" dirty="0"/>
              <a:t>Become a </a:t>
            </a:r>
            <a:r>
              <a:rPr lang="en-US" sz="2800" dirty="0">
                <a:hlinkClick r:id="rId2"/>
              </a:rPr>
              <a:t>Red Hat Certified System Administrator (RHCSA)</a:t>
            </a:r>
            <a:r>
              <a:rPr lang="en-US" sz="2800" dirty="0"/>
              <a:t> or have comparable work experience and skills</a:t>
            </a:r>
          </a:p>
          <a:p>
            <a:r>
              <a:rPr lang="en-IN" sz="2800" dirty="0">
                <a:effectLst>
                  <a:outerShdw blurRad="38100" dist="38100" dir="2700000" algn="tl">
                    <a:srgbClr val="000000">
                      <a:alpha val="43137"/>
                    </a:srgbClr>
                  </a:outerShdw>
                </a:effectLst>
              </a:rPr>
              <a:t>&gt;   </a:t>
            </a:r>
            <a:r>
              <a:rPr lang="en-US" sz="2800" dirty="0"/>
              <a:t>Take the </a:t>
            </a:r>
            <a:r>
              <a:rPr lang="en-US" sz="2800" dirty="0">
                <a:hlinkClick r:id="rId3"/>
              </a:rPr>
              <a:t>Red Hat OpenShift Administration I (DO280)</a:t>
            </a:r>
            <a:r>
              <a:rPr lang="en-US" sz="2800" dirty="0"/>
              <a:t> course or have comparable work experience using OpenShift Container Platform</a:t>
            </a:r>
          </a:p>
          <a:p>
            <a:endParaRPr lang="en-IN" sz="48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78228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F9F400-6519-468D-A1B5-851FDAF05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01979" cy="7022969"/>
          </a:xfrm>
          <a:prstGeom prst="rect">
            <a:avLst/>
          </a:prstGeom>
        </p:spPr>
      </p:pic>
    </p:spTree>
    <p:extLst>
      <p:ext uri="{BB962C8B-B14F-4D97-AF65-F5344CB8AC3E}">
        <p14:creationId xmlns:p14="http://schemas.microsoft.com/office/powerpoint/2010/main" val="168433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0C59E7-6122-45E5-88CA-1E32B6EECAD0}"/>
              </a:ext>
            </a:extLst>
          </p:cNvPr>
          <p:cNvSpPr txBox="1"/>
          <p:nvPr/>
        </p:nvSpPr>
        <p:spPr>
          <a:xfrm>
            <a:off x="0" y="0"/>
            <a:ext cx="12192000" cy="6617196"/>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Why use Podman not docker?  </a:t>
            </a:r>
          </a:p>
          <a:p>
            <a:endParaRPr lang="en-IN" sz="4800" u="sng" dirty="0">
              <a:effectLst>
                <a:outerShdw blurRad="38100" dist="38100" dir="2700000" algn="tl">
                  <a:srgbClr val="000000">
                    <a:alpha val="43137"/>
                  </a:srgbClr>
                </a:outerShdw>
              </a:effectLst>
            </a:endParaRPr>
          </a:p>
          <a:p>
            <a:r>
              <a:rPr lang="en-US" sz="2800" dirty="0">
                <a:effectLst>
                  <a:outerShdw blurRad="38100" dist="38100" dir="2700000" algn="tl">
                    <a:srgbClr val="000000">
                      <a:alpha val="43137"/>
                    </a:srgbClr>
                  </a:outerShdw>
                </a:effectLst>
              </a:rPr>
              <a:t>&gt; Firstly , migrating from Docker to Podman is very easy.</a:t>
            </a:r>
          </a:p>
          <a:p>
            <a:endParaRPr lang="en-US" sz="2800" dirty="0">
              <a:effectLst>
                <a:outerShdw blurRad="38100" dist="38100" dir="2700000" algn="tl">
                  <a:srgbClr val="000000">
                    <a:alpha val="43137"/>
                  </a:srgbClr>
                </a:outerShdw>
              </a:effectLst>
            </a:endParaRPr>
          </a:p>
          <a:p>
            <a:r>
              <a:rPr lang="en-US" sz="2800" dirty="0">
                <a:effectLst>
                  <a:outerShdw blurRad="38100" dist="38100" dir="2700000" algn="tl">
                    <a:srgbClr val="000000">
                      <a:alpha val="43137"/>
                    </a:srgbClr>
                  </a:outerShdw>
                </a:effectLst>
              </a:rPr>
              <a:t>&gt; You need to install Podman instead of Docker. You do not need to start or manage a daemon process like the Docker daemon.</a:t>
            </a:r>
          </a:p>
          <a:p>
            <a:endParaRPr lang="en-US" sz="2800" dirty="0">
              <a:effectLst>
                <a:outerShdw blurRad="38100" dist="38100" dir="2700000" algn="tl">
                  <a:srgbClr val="000000">
                    <a:alpha val="43137"/>
                  </a:srgbClr>
                </a:outerShdw>
              </a:effectLst>
            </a:endParaRPr>
          </a:p>
          <a:p>
            <a:r>
              <a:rPr lang="en-US" sz="2800" dirty="0">
                <a:effectLst>
                  <a:outerShdw blurRad="38100" dist="38100" dir="2700000" algn="tl">
                    <a:srgbClr val="000000">
                      <a:alpha val="43137"/>
                    </a:srgbClr>
                  </a:outerShdw>
                </a:effectLst>
              </a:rPr>
              <a:t>&gt; The commands that you use with Docker will be the same for Podman.</a:t>
            </a:r>
          </a:p>
          <a:p>
            <a:endParaRPr lang="en-US" sz="2800" dirty="0">
              <a:effectLst>
                <a:outerShdw blurRad="38100" dist="38100" dir="2700000" algn="tl">
                  <a:srgbClr val="000000">
                    <a:alpha val="43137"/>
                  </a:srgbClr>
                </a:outerShdw>
              </a:effectLst>
            </a:endParaRPr>
          </a:p>
          <a:p>
            <a:r>
              <a:rPr lang="en-US" sz="2800" dirty="0">
                <a:effectLst>
                  <a:outerShdw blurRad="38100" dist="38100" dir="2700000" algn="tl">
                    <a:srgbClr val="000000">
                      <a:alpha val="43137"/>
                    </a:srgbClr>
                  </a:outerShdw>
                </a:effectLst>
              </a:rPr>
              <a:t>&gt; Images of Docker is compatible with Podman.</a:t>
            </a:r>
          </a:p>
          <a:p>
            <a:endParaRPr lang="en-US" sz="2800" dirty="0">
              <a:effectLst>
                <a:outerShdw blurRad="38100" dist="38100" dir="2700000" algn="tl">
                  <a:srgbClr val="000000">
                    <a:alpha val="43137"/>
                  </a:srgbClr>
                </a:outerShdw>
              </a:effectLst>
            </a:endParaRPr>
          </a:p>
          <a:p>
            <a:r>
              <a:rPr lang="en-US" sz="2800" dirty="0">
                <a:effectLst>
                  <a:outerShdw blurRad="38100" dist="38100" dir="2700000" algn="tl">
                    <a:srgbClr val="000000">
                      <a:alpha val="43137"/>
                    </a:srgbClr>
                  </a:outerShdw>
                </a:effectLst>
              </a:rPr>
              <a:t>&gt; Podman stores its containers and images in a different place than Docker.</a:t>
            </a:r>
          </a:p>
          <a:p>
            <a:endParaRPr lang="en-IN" sz="48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34513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6C507-7C8D-4CAD-9FB3-CA2DA8BF2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26" y="1264340"/>
            <a:ext cx="5418541" cy="4778241"/>
          </a:xfrm>
          <a:prstGeom prst="rect">
            <a:avLst/>
          </a:prstGeom>
        </p:spPr>
      </p:pic>
      <p:pic>
        <p:nvPicPr>
          <p:cNvPr id="5" name="Picture 4">
            <a:extLst>
              <a:ext uri="{FF2B5EF4-FFF2-40B4-BE49-F238E27FC236}">
                <a16:creationId xmlns:a16="http://schemas.microsoft.com/office/drawing/2014/main" id="{58B27B55-3203-47F8-AE91-7CF8F39D4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790" y="1537141"/>
            <a:ext cx="5383974" cy="4232637"/>
          </a:xfrm>
          <a:prstGeom prst="rect">
            <a:avLst/>
          </a:prstGeom>
        </p:spPr>
      </p:pic>
      <p:sp>
        <p:nvSpPr>
          <p:cNvPr id="6" name="Rectangle 5">
            <a:extLst>
              <a:ext uri="{FF2B5EF4-FFF2-40B4-BE49-F238E27FC236}">
                <a16:creationId xmlns:a16="http://schemas.microsoft.com/office/drawing/2014/main" id="{D8CC7A12-4315-41D8-AEE2-7854A13A17BF}"/>
              </a:ext>
            </a:extLst>
          </p:cNvPr>
          <p:cNvSpPr/>
          <p:nvPr/>
        </p:nvSpPr>
        <p:spPr>
          <a:xfrm>
            <a:off x="1660188" y="0"/>
            <a:ext cx="906017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Podman Vs Docker Architecture</a:t>
            </a:r>
          </a:p>
        </p:txBody>
      </p:sp>
      <p:cxnSp>
        <p:nvCxnSpPr>
          <p:cNvPr id="10" name="Straight Connector 9">
            <a:extLst>
              <a:ext uri="{FF2B5EF4-FFF2-40B4-BE49-F238E27FC236}">
                <a16:creationId xmlns:a16="http://schemas.microsoft.com/office/drawing/2014/main" id="{30B95F51-2DFC-43DB-8F56-C689BF8056E8}"/>
              </a:ext>
            </a:extLst>
          </p:cNvPr>
          <p:cNvCxnSpPr/>
          <p:nvPr/>
        </p:nvCxnSpPr>
        <p:spPr>
          <a:xfrm>
            <a:off x="6096000" y="1151219"/>
            <a:ext cx="0" cy="52307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776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92C50C-9A95-403C-830F-A25CF306D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946504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90C77A-2946-44E8-947E-7A4EA88B16D2}"/>
              </a:ext>
            </a:extLst>
          </p:cNvPr>
          <p:cNvSpPr txBox="1"/>
          <p:nvPr/>
        </p:nvSpPr>
        <p:spPr>
          <a:xfrm>
            <a:off x="0" y="0"/>
            <a:ext cx="12192000" cy="6986528"/>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rPr>
              <a:t>                      </a:t>
            </a:r>
            <a:r>
              <a:rPr lang="en-IN" sz="4800" u="sng" dirty="0">
                <a:effectLst>
                  <a:outerShdw blurRad="38100" dist="38100" dir="2700000" algn="tl">
                    <a:srgbClr val="000000">
                      <a:alpha val="43137"/>
                    </a:srgbClr>
                  </a:outerShdw>
                </a:effectLst>
              </a:rPr>
              <a:t>Previous slide in detail  </a:t>
            </a:r>
            <a:endParaRPr lang="en-IN" sz="4800" dirty="0">
              <a:effectLst>
                <a:outerShdw blurRad="38100" dist="38100" dir="2700000" algn="tl">
                  <a:srgbClr val="000000">
                    <a:alpha val="43137"/>
                  </a:srgbClr>
                </a:outerShdw>
              </a:effectLst>
            </a:endParaRPr>
          </a:p>
          <a:p>
            <a:endParaRPr lang="en-IN" sz="1600" dirty="0">
              <a:effectLst>
                <a:outerShdw blurRad="38100" dist="38100" dir="2700000" algn="tl">
                  <a:srgbClr val="000000">
                    <a:alpha val="43137"/>
                  </a:srgbClr>
                </a:outerShdw>
              </a:effectLst>
            </a:endParaRPr>
          </a:p>
          <a:p>
            <a:endParaRPr lang="en-IN" sz="2400" dirty="0">
              <a:effectLst>
                <a:outerShdw blurRad="38100" dist="38100" dir="2700000" algn="tl">
                  <a:srgbClr val="000000">
                    <a:alpha val="43137"/>
                  </a:srgbClr>
                </a:outerShdw>
              </a:effectLst>
            </a:endParaRPr>
          </a:p>
          <a:p>
            <a:pPr marL="342900" indent="-342900">
              <a:buAutoNum type="arabicPeriod"/>
            </a:pPr>
            <a:r>
              <a:rPr lang="en-IN" sz="2400" dirty="0">
                <a:effectLst>
                  <a:outerShdw blurRad="38100" dist="38100" dir="2700000" algn="tl">
                    <a:srgbClr val="000000">
                      <a:alpha val="43137"/>
                    </a:srgbClr>
                  </a:outerShdw>
                </a:effectLst>
              </a:rPr>
              <a:t>To use the Docker engine we need and hardware and O.S. on the Top of which we run our Docker Engine.</a:t>
            </a:r>
          </a:p>
          <a:p>
            <a:pPr marL="342900" indent="-342900">
              <a:buAutoNum type="arabicPeriod"/>
            </a:pPr>
            <a:r>
              <a:rPr lang="en-IN" sz="2400" dirty="0">
                <a:effectLst>
                  <a:outerShdw blurRad="38100" dist="38100" dir="2700000" algn="tl">
                    <a:srgbClr val="000000">
                      <a:alpha val="43137"/>
                    </a:srgbClr>
                  </a:outerShdw>
                </a:effectLst>
              </a:rPr>
              <a:t>On the top of the container engines we launch or build the containers which we can scale depending on the resources.</a:t>
            </a:r>
          </a:p>
          <a:p>
            <a:pPr marL="342900" indent="-342900">
              <a:buAutoNum type="arabicPeriod"/>
            </a:pPr>
            <a:r>
              <a:rPr lang="en-IN" sz="2400" dirty="0">
                <a:effectLst>
                  <a:outerShdw blurRad="38100" dist="38100" dir="2700000" algn="tl">
                    <a:srgbClr val="000000">
                      <a:alpha val="43137"/>
                    </a:srgbClr>
                  </a:outerShdw>
                </a:effectLst>
              </a:rPr>
              <a:t>Those container we use as webservers, </a:t>
            </a:r>
            <a:r>
              <a:rPr lang="en-IN" sz="2400" dirty="0" err="1">
                <a:effectLst>
                  <a:outerShdw blurRad="38100" dist="38100" dir="2700000" algn="tl">
                    <a:srgbClr val="000000">
                      <a:alpha val="43137"/>
                    </a:srgbClr>
                  </a:outerShdw>
                </a:effectLst>
              </a:rPr>
              <a:t>db</a:t>
            </a:r>
            <a:r>
              <a:rPr lang="en-IN" sz="2400" dirty="0">
                <a:effectLst>
                  <a:outerShdw blurRad="38100" dist="38100" dir="2700000" algn="tl">
                    <a:srgbClr val="000000">
                      <a:alpha val="43137"/>
                    </a:srgbClr>
                  </a:outerShdw>
                </a:effectLst>
              </a:rPr>
              <a:t> servers or any other servers which is efficient way to utilize the resources properly.</a:t>
            </a:r>
          </a:p>
          <a:p>
            <a:pPr marL="342900" indent="-342900">
              <a:buAutoNum type="arabicPeriod"/>
            </a:pPr>
            <a:r>
              <a:rPr lang="en-IN" sz="2400" dirty="0">
                <a:effectLst>
                  <a:outerShdw blurRad="38100" dist="38100" dir="2700000" algn="tl">
                    <a:srgbClr val="000000">
                      <a:alpha val="43137"/>
                    </a:srgbClr>
                  </a:outerShdw>
                </a:effectLst>
              </a:rPr>
              <a:t>We have to expose ( </a:t>
            </a:r>
            <a:r>
              <a:rPr lang="en-IN" sz="2400" dirty="0">
                <a:effectLst>
                  <a:outerShdw blurRad="38100" dist="38100" dir="2700000" algn="tl">
                    <a:srgbClr val="000000">
                      <a:alpha val="43137"/>
                    </a:srgbClr>
                  </a:outerShdw>
                </a:effectLst>
                <a:hlinkClick r:id="rId2"/>
              </a:rPr>
              <a:t>patting</a:t>
            </a:r>
            <a:r>
              <a:rPr lang="en-IN" sz="2400" dirty="0">
                <a:effectLst>
                  <a:outerShdw blurRad="38100" dist="38100" dir="2700000" algn="tl">
                    <a:srgbClr val="000000">
                      <a:alpha val="43137"/>
                    </a:srgbClr>
                  </a:outerShdw>
                </a:effectLst>
              </a:rPr>
              <a:t> ) the range of ports to provide services to the client.</a:t>
            </a:r>
          </a:p>
          <a:p>
            <a:pPr marL="342900" indent="-342900">
              <a:buAutoNum type="arabicPeriod"/>
            </a:pPr>
            <a:r>
              <a:rPr lang="en-IN" sz="2400" dirty="0">
                <a:effectLst>
                  <a:outerShdw blurRad="38100" dist="38100" dir="2700000" algn="tl">
                    <a:srgbClr val="000000">
                      <a:alpha val="43137"/>
                    </a:srgbClr>
                  </a:outerShdw>
                </a:effectLst>
              </a:rPr>
              <a:t>Every container is isolated in docker we have to expose them so customers can communicates to the containers via ports and access the services.</a:t>
            </a:r>
          </a:p>
          <a:p>
            <a:pPr marL="342900" indent="-342900">
              <a:buAutoNum type="arabicPeriod"/>
            </a:pPr>
            <a:r>
              <a:rPr lang="en-IN" sz="2400" dirty="0">
                <a:effectLst>
                  <a:outerShdw blurRad="38100" dist="38100" dir="2700000" algn="tl">
                    <a:srgbClr val="000000">
                      <a:alpha val="43137"/>
                    </a:srgbClr>
                  </a:outerShdw>
                </a:effectLst>
              </a:rPr>
              <a:t>Duty of the docker container engine is not created to manage and collect metrices ( resources ).</a:t>
            </a:r>
          </a:p>
          <a:p>
            <a:pPr marL="342900" indent="-342900">
              <a:buAutoNum type="arabicPeriod"/>
            </a:pPr>
            <a:r>
              <a:rPr lang="en-IN" sz="2400" dirty="0">
                <a:effectLst>
                  <a:outerShdw blurRad="38100" dist="38100" dir="2700000" algn="tl">
                    <a:srgbClr val="000000">
                      <a:alpha val="43137"/>
                    </a:srgbClr>
                  </a:outerShdw>
                </a:effectLst>
              </a:rPr>
              <a:t>To handle the demands of the clients we have to maintain the metrices and provide them the great User Experience.</a:t>
            </a: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a:p>
            <a:pPr marL="342900" indent="-342900">
              <a:buAutoNum type="arabicPeriod"/>
            </a:pPr>
            <a:endParaRPr lang="en-IN"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31347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1996</TotalTime>
  <Words>1962</Words>
  <Application>Microsoft Office PowerPoint</Application>
  <PresentationFormat>Widescreen</PresentationFormat>
  <Paragraphs>205</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dc:creator>
  <cp:lastModifiedBy> </cp:lastModifiedBy>
  <cp:revision>44</cp:revision>
  <dcterms:created xsi:type="dcterms:W3CDTF">2020-04-21T08:02:50Z</dcterms:created>
  <dcterms:modified xsi:type="dcterms:W3CDTF">2020-04-25T13:32:42Z</dcterms:modified>
</cp:coreProperties>
</file>